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9" r:id="rId1"/>
  </p:sldMasterIdLst>
  <p:notesMasterIdLst>
    <p:notesMasterId r:id="rId26"/>
  </p:notesMasterIdLst>
  <p:handoutMasterIdLst>
    <p:handoutMasterId r:id="rId27"/>
  </p:handoutMasterIdLst>
  <p:sldIdLst>
    <p:sldId id="597" r:id="rId2"/>
    <p:sldId id="722" r:id="rId3"/>
    <p:sldId id="697" r:id="rId4"/>
    <p:sldId id="698" r:id="rId5"/>
    <p:sldId id="721" r:id="rId6"/>
    <p:sldId id="590" r:id="rId7"/>
    <p:sldId id="699" r:id="rId8"/>
    <p:sldId id="700" r:id="rId9"/>
    <p:sldId id="713" r:id="rId10"/>
    <p:sldId id="719" r:id="rId11"/>
    <p:sldId id="720" r:id="rId12"/>
    <p:sldId id="596" r:id="rId13"/>
    <p:sldId id="701" r:id="rId14"/>
    <p:sldId id="702" r:id="rId15"/>
    <p:sldId id="703" r:id="rId16"/>
    <p:sldId id="728" r:id="rId17"/>
    <p:sldId id="732" r:id="rId18"/>
    <p:sldId id="705" r:id="rId19"/>
    <p:sldId id="733" r:id="rId20"/>
    <p:sldId id="735" r:id="rId21"/>
    <p:sldId id="736" r:id="rId22"/>
    <p:sldId id="716" r:id="rId23"/>
    <p:sldId id="717" r:id="rId24"/>
    <p:sldId id="709" r:id="rId25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ción" id="{6F3D2C18-CE42-F647-AAF5-84BE65EBB1DF}">
          <p14:sldIdLst>
            <p14:sldId id="597"/>
            <p14:sldId id="722"/>
            <p14:sldId id="697"/>
            <p14:sldId id="698"/>
            <p14:sldId id="721"/>
            <p14:sldId id="590"/>
            <p14:sldId id="699"/>
            <p14:sldId id="700"/>
            <p14:sldId id="713"/>
            <p14:sldId id="719"/>
            <p14:sldId id="720"/>
            <p14:sldId id="596"/>
            <p14:sldId id="701"/>
            <p14:sldId id="702"/>
            <p14:sldId id="703"/>
            <p14:sldId id="728"/>
            <p14:sldId id="732"/>
            <p14:sldId id="705"/>
            <p14:sldId id="733"/>
            <p14:sldId id="735"/>
            <p14:sldId id="736"/>
            <p14:sldId id="716"/>
            <p14:sldId id="717"/>
            <p14:sldId id="70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CC0000"/>
    <a:srgbClr val="990000"/>
    <a:srgbClr val="CF5D60"/>
    <a:srgbClr val="92060B"/>
    <a:srgbClr val="E9CDCE"/>
    <a:srgbClr val="A6A6A6"/>
    <a:srgbClr val="500C0A"/>
    <a:srgbClr val="FFFFFF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6207" autoAdjust="0"/>
  </p:normalViewPr>
  <p:slideViewPr>
    <p:cSldViewPr snapToGrid="0" snapToObjects="1">
      <p:cViewPr varScale="1">
        <p:scale>
          <a:sx n="100" d="100"/>
          <a:sy n="100" d="100"/>
        </p:scale>
        <p:origin x="100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2" d="100"/>
          <a:sy n="152" d="100"/>
        </p:scale>
        <p:origin x="554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campo.dc.aragon.es\user\sanconsu\CIDAC\Memorias%20Consumo\Memoria%202022\visitas%20facebook%20y%20twitt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000" b="1" i="0" u="none" strike="noStrike" kern="1200" cap="all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ES" sz="2000" b="1" i="0" u="none" strike="noStrike" kern="1200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Tipo de atención</a:t>
            </a:r>
            <a:endParaRPr lang="es-ES" sz="2000" b="1" i="0" u="none" strike="noStrike" kern="1200" baseline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c:rich>
      </c:tx>
      <c:layout>
        <c:manualLayout>
          <c:xMode val="edge"/>
          <c:yMode val="edge"/>
          <c:x val="0.27727556963746064"/>
          <c:y val="9.6511781432141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000" b="1" i="0" u="none" strike="noStrike" kern="1200" cap="all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E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365079365079361E-2"/>
          <c:y val="0.33514986376021799"/>
          <c:w val="0.70521541950113376"/>
          <c:h val="0.33514986376021799"/>
        </c:manualLayout>
      </c:layout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'[visitas facebook y twitter.xlsx]Hoja1'!$B$1</c:f>
              <c:strCache>
                <c:ptCount val="1"/>
                <c:pt idx="0">
                  <c:v>FACEBOOK</c:v>
                </c:pt>
              </c:strCache>
            </c:strRef>
          </c:tx>
          <c:spPr>
            <a:solidFill>
              <a:srgbClr val="990000"/>
            </a:solidFill>
            <a:ln>
              <a:solidFill>
                <a:prstClr val="black"/>
              </a:solidFill>
            </a:ln>
            <a:effectLst/>
          </c:spPr>
          <c:invertIfNegative val="0"/>
          <c:cat>
            <c:strRef>
              <c:f>'[visitas facebook y twitter.xlsx]Hoja1'!$A$2:$A$11</c:f>
              <c:strCache>
                <c:ptCount val="10"/>
                <c:pt idx="0">
                  <c:v>Dic.2013</c:v>
                </c:pt>
                <c:pt idx="1">
                  <c:v>Dic.2014</c:v>
                </c:pt>
                <c:pt idx="2">
                  <c:v>Dic.2015</c:v>
                </c:pt>
                <c:pt idx="3">
                  <c:v>Dic.2016</c:v>
                </c:pt>
                <c:pt idx="4">
                  <c:v>Dic.2017</c:v>
                </c:pt>
                <c:pt idx="5">
                  <c:v>Dic.2018</c:v>
                </c:pt>
                <c:pt idx="6">
                  <c:v>Dic.2019</c:v>
                </c:pt>
                <c:pt idx="7">
                  <c:v>Dic.2020</c:v>
                </c:pt>
                <c:pt idx="8">
                  <c:v>Dic.2021</c:v>
                </c:pt>
                <c:pt idx="9">
                  <c:v>Dic.2022</c:v>
                </c:pt>
              </c:strCache>
            </c:strRef>
          </c:cat>
          <c:val>
            <c:numRef>
              <c:f>'[visitas facebook y twitter.xlsx]Hoja1'!$B$2:$B$11</c:f>
              <c:numCache>
                <c:formatCode>General</c:formatCode>
                <c:ptCount val="10"/>
                <c:pt idx="0">
                  <c:v>1983</c:v>
                </c:pt>
                <c:pt idx="1">
                  <c:v>2853</c:v>
                </c:pt>
                <c:pt idx="2">
                  <c:v>2691</c:v>
                </c:pt>
                <c:pt idx="3">
                  <c:v>2567</c:v>
                </c:pt>
                <c:pt idx="4">
                  <c:v>2909</c:v>
                </c:pt>
                <c:pt idx="5">
                  <c:v>2940</c:v>
                </c:pt>
                <c:pt idx="6">
                  <c:v>2992</c:v>
                </c:pt>
                <c:pt idx="7">
                  <c:v>3092</c:v>
                </c:pt>
                <c:pt idx="8">
                  <c:v>3153</c:v>
                </c:pt>
                <c:pt idx="9">
                  <c:v>3123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E0-440F-B35C-07E08B010BF3}"/>
            </c:ext>
          </c:extLst>
        </c:ser>
        <c:ser>
          <c:idx val="1"/>
          <c:order val="1"/>
          <c:tx>
            <c:strRef>
              <c:f>'[visitas facebook y twitter.xlsx]Hoja1'!$C$1</c:f>
              <c:strCache>
                <c:ptCount val="1"/>
                <c:pt idx="0">
                  <c:v>TWITTER</c:v>
                </c:pt>
              </c:strCache>
            </c:strRef>
          </c:tx>
          <c:spPr>
            <a:solidFill>
              <a:srgbClr val="D55816"/>
            </a:solidFill>
            <a:ln>
              <a:solidFill>
                <a:srgbClr val="A5300F"/>
              </a:solidFill>
            </a:ln>
            <a:effectLst/>
          </c:spPr>
          <c:invertIfNegative val="0"/>
          <c:cat>
            <c:strRef>
              <c:f>'[visitas facebook y twitter.xlsx]Hoja1'!$A$2:$A$11</c:f>
              <c:strCache>
                <c:ptCount val="10"/>
                <c:pt idx="0">
                  <c:v>Dic.2013</c:v>
                </c:pt>
                <c:pt idx="1">
                  <c:v>Dic.2014</c:v>
                </c:pt>
                <c:pt idx="2">
                  <c:v>Dic.2015</c:v>
                </c:pt>
                <c:pt idx="3">
                  <c:v>Dic.2016</c:v>
                </c:pt>
                <c:pt idx="4">
                  <c:v>Dic.2017</c:v>
                </c:pt>
                <c:pt idx="5">
                  <c:v>Dic.2018</c:v>
                </c:pt>
                <c:pt idx="6">
                  <c:v>Dic.2019</c:v>
                </c:pt>
                <c:pt idx="7">
                  <c:v>Dic.2020</c:v>
                </c:pt>
                <c:pt idx="8">
                  <c:v>Dic.2021</c:v>
                </c:pt>
                <c:pt idx="9">
                  <c:v>Dic.2022</c:v>
                </c:pt>
              </c:strCache>
            </c:strRef>
          </c:cat>
          <c:val>
            <c:numRef>
              <c:f>'[visitas facebook y twitter.xlsx]Hoja1'!$C$2:$C$11</c:f>
              <c:numCache>
                <c:formatCode>General</c:formatCode>
                <c:ptCount val="10"/>
                <c:pt idx="0">
                  <c:v>1050</c:v>
                </c:pt>
                <c:pt idx="1">
                  <c:v>1482</c:v>
                </c:pt>
                <c:pt idx="2">
                  <c:v>1644</c:v>
                </c:pt>
                <c:pt idx="3">
                  <c:v>1835</c:v>
                </c:pt>
                <c:pt idx="4">
                  <c:v>2054</c:v>
                </c:pt>
                <c:pt idx="5">
                  <c:v>2164</c:v>
                </c:pt>
                <c:pt idx="6">
                  <c:v>2273</c:v>
                </c:pt>
                <c:pt idx="7">
                  <c:v>2444</c:v>
                </c:pt>
                <c:pt idx="8">
                  <c:v>2511</c:v>
                </c:pt>
                <c:pt idx="9">
                  <c:v>2539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E0-440F-B35C-07E08B010B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084912"/>
        <c:axId val="518083928"/>
      </c:barChart>
      <c:catAx>
        <c:axId val="51808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8083928"/>
        <c:crosses val="autoZero"/>
        <c:auto val="1"/>
        <c:lblAlgn val="ctr"/>
        <c:lblOffset val="100"/>
        <c:noMultiLvlLbl val="0"/>
      </c:catAx>
      <c:valAx>
        <c:axId val="518083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8084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8A163D-2A41-4853-9DAB-5F9C508972B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8FBEAEB-55D7-42AE-B1CE-3D7CA7538B98}">
      <dgm:prSet phldrT="[Texto]"/>
      <dgm:spPr>
        <a:solidFill>
          <a:srgbClr val="CF5D60"/>
        </a:solidFill>
      </dgm:spPr>
      <dgm:t>
        <a:bodyPr/>
        <a:lstStyle/>
        <a:p>
          <a:r>
            <a:rPr lang="es-ES" dirty="0" smtClean="0"/>
            <a:t>5.220</a:t>
          </a:r>
          <a:endParaRPr lang="es-ES" dirty="0"/>
        </a:p>
      </dgm:t>
    </dgm:pt>
    <dgm:pt modelId="{8403AF25-4D1F-49D9-8461-40896DD61E21}" type="parTrans" cxnId="{4FEA0C8C-204E-4A21-92E4-26D58228B82E}">
      <dgm:prSet/>
      <dgm:spPr/>
      <dgm:t>
        <a:bodyPr/>
        <a:lstStyle/>
        <a:p>
          <a:endParaRPr lang="es-ES"/>
        </a:p>
      </dgm:t>
    </dgm:pt>
    <dgm:pt modelId="{72FB12CA-B4D5-4096-9BF3-0B7766EE0537}" type="sibTrans" cxnId="{4FEA0C8C-204E-4A21-92E4-26D58228B82E}">
      <dgm:prSet/>
      <dgm:spPr/>
      <dgm:t>
        <a:bodyPr/>
        <a:lstStyle/>
        <a:p>
          <a:endParaRPr lang="es-ES"/>
        </a:p>
      </dgm:t>
    </dgm:pt>
    <dgm:pt modelId="{647F0D0C-DE55-4D67-9C12-FCF57D60D3F4}" type="pres">
      <dgm:prSet presAssocID="{D48A163D-2A41-4853-9DAB-5F9C508972B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B6849087-7D06-4E66-8D22-62DA5DDBF3AF}" type="pres">
      <dgm:prSet presAssocID="{48FBEAEB-55D7-42AE-B1CE-3D7CA7538B98}" presName="composite" presStyleCnt="0"/>
      <dgm:spPr/>
    </dgm:pt>
    <dgm:pt modelId="{7C0E8236-D15B-4597-8742-B55E44B78711}" type="pres">
      <dgm:prSet presAssocID="{48FBEAEB-55D7-42AE-B1CE-3D7CA7538B98}" presName="ParentText" presStyleLbl="node1" presStyleIdx="0" presStyleCnt="1" custScaleX="91210" custScaleY="67420" custLinFactNeighborX="79464" custLinFactNeighborY="-3183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FEA0C8C-204E-4A21-92E4-26D58228B82E}" srcId="{D48A163D-2A41-4853-9DAB-5F9C508972BF}" destId="{48FBEAEB-55D7-42AE-B1CE-3D7CA7538B98}" srcOrd="0" destOrd="0" parTransId="{8403AF25-4D1F-49D9-8461-40896DD61E21}" sibTransId="{72FB12CA-B4D5-4096-9BF3-0B7766EE0537}"/>
    <dgm:cxn modelId="{FE863AF5-2539-44C2-94B6-6568997A79C6}" type="presOf" srcId="{48FBEAEB-55D7-42AE-B1CE-3D7CA7538B98}" destId="{7C0E8236-D15B-4597-8742-B55E44B78711}" srcOrd="0" destOrd="0" presId="urn:microsoft.com/office/officeart/2005/8/layout/StepDownProcess"/>
    <dgm:cxn modelId="{BE665EEC-A243-4AD0-8192-B75853C9E8A1}" type="presOf" srcId="{D48A163D-2A41-4853-9DAB-5F9C508972BF}" destId="{647F0D0C-DE55-4D67-9C12-FCF57D60D3F4}" srcOrd="0" destOrd="0" presId="urn:microsoft.com/office/officeart/2005/8/layout/StepDownProcess"/>
    <dgm:cxn modelId="{81292F10-10C2-4B8F-8FED-E74D525BB336}" type="presParOf" srcId="{647F0D0C-DE55-4D67-9C12-FCF57D60D3F4}" destId="{B6849087-7D06-4E66-8D22-62DA5DDBF3AF}" srcOrd="0" destOrd="0" presId="urn:microsoft.com/office/officeart/2005/8/layout/StepDownProcess"/>
    <dgm:cxn modelId="{35E0A216-038F-4237-918B-45E7FA1BB202}" type="presParOf" srcId="{B6849087-7D06-4E66-8D22-62DA5DDBF3AF}" destId="{7C0E8236-D15B-4597-8742-B55E44B7871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8A163D-2A41-4853-9DAB-5F9C508972B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8FBEAEB-55D7-42AE-B1CE-3D7CA7538B98}">
      <dgm:prSet phldrT="[Texto]"/>
      <dgm:spPr>
        <a:solidFill>
          <a:srgbClr val="CF5D60">
            <a:alpha val="80000"/>
          </a:srgbClr>
        </a:solidFill>
      </dgm:spPr>
      <dgm:t>
        <a:bodyPr/>
        <a:lstStyle/>
        <a:p>
          <a:r>
            <a:rPr lang="es-ES" dirty="0" smtClean="0"/>
            <a:t>4.559</a:t>
          </a:r>
          <a:endParaRPr lang="es-ES" dirty="0"/>
        </a:p>
      </dgm:t>
    </dgm:pt>
    <dgm:pt modelId="{8403AF25-4D1F-49D9-8461-40896DD61E21}" type="parTrans" cxnId="{4FEA0C8C-204E-4A21-92E4-26D58228B82E}">
      <dgm:prSet/>
      <dgm:spPr/>
      <dgm:t>
        <a:bodyPr/>
        <a:lstStyle/>
        <a:p>
          <a:endParaRPr lang="es-ES"/>
        </a:p>
      </dgm:t>
    </dgm:pt>
    <dgm:pt modelId="{72FB12CA-B4D5-4096-9BF3-0B7766EE0537}" type="sibTrans" cxnId="{4FEA0C8C-204E-4A21-92E4-26D58228B82E}">
      <dgm:prSet/>
      <dgm:spPr/>
      <dgm:t>
        <a:bodyPr/>
        <a:lstStyle/>
        <a:p>
          <a:endParaRPr lang="es-ES"/>
        </a:p>
      </dgm:t>
    </dgm:pt>
    <dgm:pt modelId="{647F0D0C-DE55-4D67-9C12-FCF57D60D3F4}" type="pres">
      <dgm:prSet presAssocID="{D48A163D-2A41-4853-9DAB-5F9C508972B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B6849087-7D06-4E66-8D22-62DA5DDBF3AF}" type="pres">
      <dgm:prSet presAssocID="{48FBEAEB-55D7-42AE-B1CE-3D7CA7538B98}" presName="composite" presStyleCnt="0"/>
      <dgm:spPr/>
    </dgm:pt>
    <dgm:pt modelId="{7C0E8236-D15B-4597-8742-B55E44B78711}" type="pres">
      <dgm:prSet presAssocID="{48FBEAEB-55D7-42AE-B1CE-3D7CA7538B98}" presName="ParentText" presStyleLbl="node1" presStyleIdx="0" presStyleCnt="1" custScaleX="83799" custScaleY="71020" custLinFactNeighborX="36698" custLinFactNeighborY="-2909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FEA0C8C-204E-4A21-92E4-26D58228B82E}" srcId="{D48A163D-2A41-4853-9DAB-5F9C508972BF}" destId="{48FBEAEB-55D7-42AE-B1CE-3D7CA7538B98}" srcOrd="0" destOrd="0" parTransId="{8403AF25-4D1F-49D9-8461-40896DD61E21}" sibTransId="{72FB12CA-B4D5-4096-9BF3-0B7766EE0537}"/>
    <dgm:cxn modelId="{FE863AF5-2539-44C2-94B6-6568997A79C6}" type="presOf" srcId="{48FBEAEB-55D7-42AE-B1CE-3D7CA7538B98}" destId="{7C0E8236-D15B-4597-8742-B55E44B78711}" srcOrd="0" destOrd="0" presId="urn:microsoft.com/office/officeart/2005/8/layout/StepDownProcess"/>
    <dgm:cxn modelId="{BE665EEC-A243-4AD0-8192-B75853C9E8A1}" type="presOf" srcId="{D48A163D-2A41-4853-9DAB-5F9C508972BF}" destId="{647F0D0C-DE55-4D67-9C12-FCF57D60D3F4}" srcOrd="0" destOrd="0" presId="urn:microsoft.com/office/officeart/2005/8/layout/StepDownProcess"/>
    <dgm:cxn modelId="{81292F10-10C2-4B8F-8FED-E74D525BB336}" type="presParOf" srcId="{647F0D0C-DE55-4D67-9C12-FCF57D60D3F4}" destId="{B6849087-7D06-4E66-8D22-62DA5DDBF3AF}" srcOrd="0" destOrd="0" presId="urn:microsoft.com/office/officeart/2005/8/layout/StepDownProcess"/>
    <dgm:cxn modelId="{35E0A216-038F-4237-918B-45E7FA1BB202}" type="presParOf" srcId="{B6849087-7D06-4E66-8D22-62DA5DDBF3AF}" destId="{7C0E8236-D15B-4597-8742-B55E44B7871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E8236-D15B-4597-8742-B55E44B78711}">
      <dsp:nvSpPr>
        <dsp:cNvPr id="0" name=""/>
        <dsp:cNvSpPr/>
      </dsp:nvSpPr>
      <dsp:spPr>
        <a:xfrm>
          <a:off x="2771789" y="616512"/>
          <a:ext cx="2263760" cy="1171263"/>
        </a:xfrm>
        <a:prstGeom prst="roundRect">
          <a:avLst>
            <a:gd name="adj" fmla="val 16670"/>
          </a:avLst>
        </a:prstGeom>
        <a:solidFill>
          <a:srgbClr val="CF5D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800" kern="1200" dirty="0" smtClean="0"/>
            <a:t>5.220</a:t>
          </a:r>
          <a:endParaRPr lang="es-ES" sz="4800" kern="1200" dirty="0"/>
        </a:p>
      </dsp:txBody>
      <dsp:txXfrm>
        <a:off x="2828976" y="673699"/>
        <a:ext cx="2149386" cy="10568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E8236-D15B-4597-8742-B55E44B78711}">
      <dsp:nvSpPr>
        <dsp:cNvPr id="0" name=""/>
        <dsp:cNvSpPr/>
      </dsp:nvSpPr>
      <dsp:spPr>
        <a:xfrm>
          <a:off x="2509770" y="632824"/>
          <a:ext cx="2079825" cy="1233805"/>
        </a:xfrm>
        <a:prstGeom prst="roundRect">
          <a:avLst>
            <a:gd name="adj" fmla="val 16670"/>
          </a:avLst>
        </a:prstGeom>
        <a:solidFill>
          <a:srgbClr val="CF5D60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4.559</a:t>
          </a:r>
          <a:endParaRPr lang="es-ES" sz="5100" kern="1200" dirty="0"/>
        </a:p>
      </dsp:txBody>
      <dsp:txXfrm>
        <a:off x="2570010" y="693064"/>
        <a:ext cx="1959345" cy="1113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79C51-28E4-1A4E-9104-7A3D3416B7D5}" type="datetimeFigureOut">
              <a:rPr lang="en-US" smtClean="0">
                <a:latin typeface="Arial" charset="0"/>
              </a:rPr>
              <a:t>3/8/2023</a:t>
            </a:fld>
            <a:endParaRPr lang="en-US" dirty="0">
              <a:latin typeface="Arial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F8CD4-6A77-2948-88A0-1C8FDD3169FA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2"/>
          </p:nvPr>
        </p:nvSpPr>
        <p:spPr>
          <a:xfrm>
            <a:off x="2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endParaRPr lang="es-ES_tradnl" sz="1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125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C4A1040F-ACD4-1242-A2FA-A3047F7C498A}" type="datetimeFigureOut">
              <a:rPr lang="en-US" smtClean="0"/>
              <a:pPr/>
              <a:t>3/8/2023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16613" cy="3328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23A96204-D726-2441-8F9E-4E5E95FD749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45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01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96204-D726-2441-8F9E-4E5E95FD7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930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372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6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60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00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En 2021 fueron 3.879 (En 22 han disminuido un 6% )</a:t>
            </a:r>
          </a:p>
          <a:p>
            <a:r>
              <a:rPr lang="es-ES" dirty="0" smtClean="0"/>
              <a:t>Huesca: 597</a:t>
            </a:r>
          </a:p>
          <a:p>
            <a:r>
              <a:rPr lang="es-ES" dirty="0" smtClean="0"/>
              <a:t>Teruel: 270</a:t>
            </a:r>
          </a:p>
          <a:p>
            <a:r>
              <a:rPr lang="es-ES" dirty="0" smtClean="0"/>
              <a:t>Zaragoza:</a:t>
            </a:r>
            <a:r>
              <a:rPr lang="es-ES" baseline="0" dirty="0" smtClean="0"/>
              <a:t> 3.012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En 2020 fueron 3.394 (Por lo que ha habido un incremento</a:t>
            </a:r>
            <a:r>
              <a:rPr lang="es-ES" baseline="0" dirty="0" smtClean="0"/>
              <a:t> del 14,29%)</a:t>
            </a:r>
          </a:p>
          <a:p>
            <a:endParaRPr lang="es-ES" baseline="0" dirty="0" smtClean="0"/>
          </a:p>
          <a:p>
            <a:r>
              <a:rPr lang="es-ES" baseline="0" dirty="0" smtClean="0"/>
              <a:t>	Huesca: 522</a:t>
            </a:r>
          </a:p>
          <a:p>
            <a:r>
              <a:rPr lang="es-ES" baseline="0" dirty="0" smtClean="0"/>
              <a:t>	Teruel 372</a:t>
            </a:r>
          </a:p>
          <a:p>
            <a:r>
              <a:rPr lang="es-ES" baseline="0" dirty="0" smtClean="0"/>
              <a:t>	Zaragoza 2,500</a:t>
            </a:r>
          </a:p>
          <a:p>
            <a:r>
              <a:rPr lang="es-ES" baseline="0" dirty="0" smtClean="0"/>
              <a:t>¿Incremento Zaragoza!</a:t>
            </a:r>
          </a:p>
          <a:p>
            <a:endParaRPr lang="es-ES" baseline="0" dirty="0" smtClean="0"/>
          </a:p>
          <a:p>
            <a:r>
              <a:rPr lang="es-ES" baseline="0" dirty="0" smtClean="0"/>
              <a:t>COVID: 156 Reclamaciones + 41 JAC es un 3,5%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91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042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94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2020: 	12.682</a:t>
            </a:r>
          </a:p>
          <a:p>
            <a:r>
              <a:rPr lang="es-ES" dirty="0" smtClean="0"/>
              <a:t>	3.394 denuncias</a:t>
            </a:r>
          </a:p>
          <a:p>
            <a:r>
              <a:rPr lang="es-ES" dirty="0" smtClean="0"/>
              <a:t>	11.433</a:t>
            </a:r>
            <a:r>
              <a:rPr lang="es-ES" baseline="0" dirty="0" smtClean="0"/>
              <a:t> red de alerta</a:t>
            </a:r>
          </a:p>
          <a:p>
            <a:r>
              <a:rPr lang="es-ES" baseline="0" dirty="0" smtClean="0"/>
              <a:t>	86 T Muestras</a:t>
            </a:r>
          </a:p>
          <a:p>
            <a:r>
              <a:rPr lang="es-ES" baseline="0" dirty="0" smtClean="0"/>
              <a:t>	104 Expedientes incoados</a:t>
            </a:r>
          </a:p>
          <a:p>
            <a:r>
              <a:rPr lang="es-ES" baseline="0" dirty="0" smtClean="0"/>
              <a:t>	12 Campañas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87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2020: 	12.682</a:t>
            </a:r>
          </a:p>
          <a:p>
            <a:r>
              <a:rPr lang="es-ES" dirty="0" smtClean="0"/>
              <a:t>	3.394 denuncias</a:t>
            </a:r>
          </a:p>
          <a:p>
            <a:r>
              <a:rPr lang="es-ES" dirty="0" smtClean="0"/>
              <a:t>	11.433</a:t>
            </a:r>
            <a:r>
              <a:rPr lang="es-ES" baseline="0" dirty="0" smtClean="0"/>
              <a:t> red de alerta</a:t>
            </a:r>
          </a:p>
          <a:p>
            <a:r>
              <a:rPr lang="es-ES" baseline="0" dirty="0" smtClean="0"/>
              <a:t>	86 T Muestras</a:t>
            </a:r>
          </a:p>
          <a:p>
            <a:r>
              <a:rPr lang="es-ES" baseline="0" dirty="0" smtClean="0"/>
              <a:t>	104 Expedientes incoados</a:t>
            </a:r>
          </a:p>
          <a:p>
            <a:r>
              <a:rPr lang="es-ES" baseline="0" dirty="0" smtClean="0"/>
              <a:t>	12 Campañas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168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137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2020: 	12.682</a:t>
            </a:r>
          </a:p>
          <a:p>
            <a:r>
              <a:rPr lang="es-ES" dirty="0" smtClean="0"/>
              <a:t>	3.394 denuncias</a:t>
            </a:r>
          </a:p>
          <a:p>
            <a:r>
              <a:rPr lang="es-ES" dirty="0" smtClean="0"/>
              <a:t>	11.433</a:t>
            </a:r>
            <a:r>
              <a:rPr lang="es-ES" baseline="0" dirty="0" smtClean="0"/>
              <a:t> red de alerta</a:t>
            </a:r>
          </a:p>
          <a:p>
            <a:r>
              <a:rPr lang="es-ES" baseline="0" dirty="0" smtClean="0"/>
              <a:t>	86 T Muestras</a:t>
            </a:r>
          </a:p>
          <a:p>
            <a:r>
              <a:rPr lang="es-ES" baseline="0" dirty="0" smtClean="0"/>
              <a:t>	104 Expedientes incoados</a:t>
            </a:r>
          </a:p>
          <a:p>
            <a:r>
              <a:rPr lang="es-ES" baseline="0" dirty="0" smtClean="0"/>
              <a:t>	12 Campañas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45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Datos de 2021:</a:t>
            </a:r>
          </a:p>
          <a:p>
            <a:pPr rtl="0" eaLnBrk="1" fontAlgn="t" latinLnBrk="0" hangingPunct="1"/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12.913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actuaciones</a:t>
            </a:r>
            <a:endParaRPr lang="es-ES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endParaRPr lang="es-ES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EPI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   8,36</a:t>
            </a:r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%</a:t>
            </a:r>
          </a:p>
          <a:p>
            <a:pPr rtl="0" eaLnBrk="1" fontAlgn="auto" latinLnBrk="0" hangingPunct="1"/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Juguetes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  </a:t>
            </a:r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22,82%</a:t>
            </a:r>
          </a:p>
          <a:p>
            <a:pPr rtl="0" eaLnBrk="1" fontAlgn="auto" latinLnBrk="0" hangingPunct="1"/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Vehículos y </a:t>
            </a:r>
            <a:r>
              <a:rPr lang="es-ES" sz="1200" b="0" i="0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acc</a:t>
            </a:r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  21</a:t>
            </a:r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,43%</a:t>
            </a:r>
          </a:p>
          <a:p>
            <a:pPr rtl="0" eaLnBrk="1" fontAlgn="t" latinLnBrk="0" hangingPunct="1"/>
            <a:endParaRPr lang="es-ES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endParaRPr lang="es-ES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Datos de 2020:</a:t>
            </a:r>
          </a:p>
          <a:p>
            <a:pPr rtl="0" eaLnBrk="1" fontAlgn="t" latinLnBrk="0" hangingPunct="1"/>
            <a:endParaRPr lang="es-ES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EPI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   </a:t>
            </a:r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31,82%</a:t>
            </a:r>
          </a:p>
          <a:p>
            <a:pPr rtl="0" eaLnBrk="1" fontAlgn="auto" latinLnBrk="0" hangingPunct="1"/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Juguetes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  </a:t>
            </a:r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25%</a:t>
            </a:r>
          </a:p>
          <a:p>
            <a:pPr rtl="0" eaLnBrk="1" fontAlgn="auto" latinLnBrk="0" hangingPunct="1"/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Vehículos y </a:t>
            </a:r>
            <a:r>
              <a:rPr lang="es-ES" sz="1200" b="0" i="0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acc</a:t>
            </a:r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  </a:t>
            </a:r>
            <a:r>
              <a:rPr lang="es-E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14,8%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96204-D726-2441-8F9E-4E5E95FD7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385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Año 2020:</a:t>
            </a:r>
            <a:r>
              <a:rPr lang="es-ES" baseline="0" dirty="0" smtClean="0"/>
              <a:t> 275.485 </a:t>
            </a:r>
          </a:p>
          <a:p>
            <a:r>
              <a:rPr lang="es-ES" baseline="0" dirty="0" smtClean="0"/>
              <a:t>Mascarillas 2020:  229.375  ( Era el 83%)  - Este año 2021, sólo se han retirado 11.353 mascarillas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81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51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3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96204-D726-2441-8F9E-4E5E95FD7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77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24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204-D726-2441-8F9E-4E5E95FD749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14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96204-D726-2441-8F9E-4E5E95FD7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153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96204-D726-2441-8F9E-4E5E95FD7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830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96204-D726-2441-8F9E-4E5E95FD7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580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1823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83168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84551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SIN imagen"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25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Arial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0000" y="540000"/>
            <a:ext cx="1820571" cy="432000"/>
          </a:xfrm>
          <a:prstGeom prst="rect">
            <a:avLst/>
          </a:prstGeom>
        </p:spPr>
      </p:pic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36000" y="4365530"/>
            <a:ext cx="9720000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Tx/>
              <a:buNone/>
              <a:defRPr lang="es-ES" altLang="es-ES" sz="16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  <a:lvl2pPr marL="457200" indent="0">
              <a:buNone/>
              <a:defRPr/>
            </a:lvl2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ES" sz="1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consumo, alimentos, territorio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ES" sz="1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#</a:t>
            </a:r>
            <a:r>
              <a:rPr lang="es-ES" altLang="es-ES" sz="16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PorAragon</a:t>
            </a:r>
            <a:endParaRPr lang="es-ES" altLang="es-ES" sz="16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1236000" y="1512000"/>
            <a:ext cx="9720000" cy="26793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66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noProof="0" dirty="0" smtClean="0"/>
              <a:t>DÍA MUNDIAL DE LOS DERECHOS DEL CONSUMIDOR</a:t>
            </a:r>
            <a:endParaRPr lang="es-ES_tradnl" noProof="0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890" y="252158"/>
            <a:ext cx="958220" cy="95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5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Título dia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 hasCustomPrompt="1"/>
          </p:nvPr>
        </p:nvSpPr>
        <p:spPr>
          <a:xfrm>
            <a:off x="1224000" y="1079998"/>
            <a:ext cx="9720000" cy="594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36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noProof="0" dirty="0" smtClean="0"/>
              <a:t>Haga clic para editar el título</a:t>
            </a:r>
            <a:endParaRPr lang="es-ES_tradnl" noProof="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24000" y="1673998"/>
            <a:ext cx="9720000" cy="360000"/>
          </a:xfrm>
          <a:prstGeom prst="rect">
            <a:avLst/>
          </a:prstGeom>
        </p:spPr>
        <p:txBody>
          <a:bodyPr lIns="0" tIns="36000" rIns="0" bIns="36000"/>
          <a:lstStyle>
            <a:lvl1pPr marL="0" indent="0">
              <a:buNone/>
              <a:defRPr sz="1600" b="1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_tradnl" noProof="0" dirty="0" smtClean="0"/>
              <a:t>Haga clic para editar el subtítulo de la diapositiva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890" y="252158"/>
            <a:ext cx="958220" cy="9582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540000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8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illa SIN imagen"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25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Arial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0000" y="540000"/>
            <a:ext cx="1820571" cy="432000"/>
          </a:xfrm>
          <a:prstGeom prst="rect">
            <a:avLst/>
          </a:prstGeom>
        </p:spPr>
      </p:pic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36000" y="4365530"/>
            <a:ext cx="9720000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_tradnl" noProof="0" dirty="0" smtClean="0"/>
              <a:t>Haga clic para editar el subtítulo de la diapositiva en caso de ser necesario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1236000" y="1512000"/>
            <a:ext cx="9720000" cy="26793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noProof="0" dirty="0" smtClean="0"/>
              <a:t>Haga clic para editar el título</a:t>
            </a:r>
            <a:endParaRPr lang="es-ES_tradnl" noProof="0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890" y="252158"/>
            <a:ext cx="958220" cy="95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8" name="Title 5"/>
          <p:cNvSpPr>
            <a:spLocks noGrp="1"/>
          </p:cNvSpPr>
          <p:nvPr>
            <p:ph type="title" hasCustomPrompt="1"/>
          </p:nvPr>
        </p:nvSpPr>
        <p:spPr>
          <a:xfrm>
            <a:off x="1224000" y="1079998"/>
            <a:ext cx="9720000" cy="594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36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noProof="0" dirty="0" smtClean="0"/>
              <a:t>Haga clic para editar el título</a:t>
            </a:r>
            <a:endParaRPr lang="es-ES_tradnl" noProof="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24000" y="1673998"/>
            <a:ext cx="9720000" cy="360000"/>
          </a:xfrm>
          <a:prstGeom prst="rect">
            <a:avLst/>
          </a:prstGeom>
        </p:spPr>
        <p:txBody>
          <a:bodyPr lIns="0" tIns="36000" rIns="0" bIns="36000"/>
          <a:lstStyle>
            <a:lvl1pPr marL="0" indent="0">
              <a:buNone/>
              <a:defRPr sz="1600" b="1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_tradnl" noProof="0" dirty="0" smtClean="0"/>
              <a:t>Haga clic para editar el subtítulo de la diapositiva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890" y="252158"/>
            <a:ext cx="958220" cy="9582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540000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0964" y="5348514"/>
            <a:ext cx="2940358" cy="7056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1" y="5348514"/>
            <a:ext cx="958220" cy="95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6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24000" y="1900362"/>
            <a:ext cx="4444332" cy="4312868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err="1" smtClean="0"/>
              <a:t>Insertar</a:t>
            </a:r>
            <a:r>
              <a:rPr lang="en-US" dirty="0" smtClean="0"/>
              <a:t> imagen</a:t>
            </a:r>
            <a:endParaRPr lang="en-US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11" name="Title 5"/>
          <p:cNvSpPr>
            <a:spLocks noGrp="1"/>
          </p:cNvSpPr>
          <p:nvPr>
            <p:ph type="title" hasCustomPrompt="1"/>
          </p:nvPr>
        </p:nvSpPr>
        <p:spPr>
          <a:xfrm>
            <a:off x="1224000" y="1079998"/>
            <a:ext cx="9720000" cy="594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36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noProof="0" dirty="0" smtClean="0"/>
              <a:t>Haga clic para editar el título</a:t>
            </a:r>
            <a:endParaRPr lang="es-ES_tradnl" noProof="0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24000" y="1673998"/>
            <a:ext cx="9720000" cy="360000"/>
          </a:xfrm>
          <a:prstGeom prst="rect">
            <a:avLst/>
          </a:prstGeom>
        </p:spPr>
        <p:txBody>
          <a:bodyPr lIns="0" tIns="36000" rIns="0" bIns="36000"/>
          <a:lstStyle>
            <a:lvl1pPr marL="0" indent="0">
              <a:buNone/>
              <a:defRPr sz="1600" b="1" i="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_tradnl" noProof="0" dirty="0" smtClean="0"/>
              <a:t>Haga clic para editar el subtítulo de la diapositiva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890" y="252158"/>
            <a:ext cx="958220" cy="9582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540000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7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umeraciones gig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80000"/>
            <a:ext cx="6121101" cy="5778000"/>
          </a:xfrm>
          <a:prstGeom prst="rect">
            <a:avLst/>
          </a:prstGeom>
        </p:spPr>
        <p:txBody>
          <a:bodyPr lIns="0" tIns="36000" rIns="0" bIns="36000" anchor="ctr" anchorCtr="0">
            <a:normAutofit/>
          </a:bodyPr>
          <a:lstStyle>
            <a:lvl1pPr marL="0" indent="0" algn="ctr">
              <a:buNone/>
              <a:defRPr sz="40000" b="1" i="0" baseline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_tradnl" noProof="0" dirty="0" smtClean="0"/>
              <a:t>Nº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890" y="252158"/>
            <a:ext cx="958220" cy="9582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540000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2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370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71890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3533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4623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89958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42724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0620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62621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7" name="Rectángulo 6"/>
          <p:cNvSpPr/>
          <p:nvPr userDrawn="1"/>
        </p:nvSpPr>
        <p:spPr>
          <a:xfrm>
            <a:off x="1" y="6336000"/>
            <a:ext cx="838199" cy="36000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r"/>
            <a:fld id="{1A290D8D-6BA0-418D-AFED-C65293F70DA0}" type="slidenum">
              <a:rPr lang="en-US" sz="1000" b="0" i="0" baseline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 algn="r"/>
              <a:t>‹Nº›</a:t>
            </a:fld>
            <a:endParaRPr lang="es-ES_tradnl" sz="1000" baseline="0" dirty="0"/>
          </a:p>
        </p:txBody>
      </p:sp>
    </p:spTree>
    <p:extLst>
      <p:ext uri="{BB962C8B-B14F-4D97-AF65-F5344CB8AC3E}">
        <p14:creationId xmlns:p14="http://schemas.microsoft.com/office/powerpoint/2010/main" val="280150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50" r:id="rId17"/>
    <p:sldLayoutId id="2147483851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emf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emf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5.gif"/><Relationship Id="rId4" Type="http://schemas.openxmlformats.org/officeDocument/2006/relationships/chart" Target="../charts/chart1.xml"/><Relationship Id="rId9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quarter" idx="10"/>
          </p:nvPr>
        </p:nvSpPr>
        <p:spPr>
          <a:xfrm>
            <a:off x="130630" y="4521913"/>
            <a:ext cx="8057124" cy="1723549"/>
          </a:xfrm>
        </p:spPr>
        <p:txBody>
          <a:bodyPr/>
          <a:lstStyle/>
          <a:p>
            <a:pPr>
              <a:defRPr/>
            </a:pPr>
            <a:r>
              <a:rPr lang="es-ES" altLang="es-ES" sz="2800" dirty="0" smtClean="0"/>
              <a:t>Consumo responsable, tu mejor elección</a:t>
            </a:r>
          </a:p>
          <a:p>
            <a:pPr>
              <a:defRPr/>
            </a:pPr>
            <a:endParaRPr lang="es-ES" altLang="es-ES" sz="2800" dirty="0" smtClean="0"/>
          </a:p>
          <a:p>
            <a:pPr>
              <a:defRPr/>
            </a:pPr>
            <a:r>
              <a:rPr lang="es-ES" altLang="es-ES" sz="2800" dirty="0" smtClean="0"/>
              <a:t>#</a:t>
            </a:r>
            <a:r>
              <a:rPr lang="es-ES" altLang="es-ES" sz="2800" dirty="0" err="1" smtClean="0"/>
              <a:t>DiadelConsumidor</a:t>
            </a:r>
            <a:endParaRPr lang="es-ES" altLang="es-ES" sz="2800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35926" y="1445325"/>
            <a:ext cx="6974550" cy="2679325"/>
          </a:xfrm>
        </p:spPr>
        <p:txBody>
          <a:bodyPr/>
          <a:lstStyle/>
          <a:p>
            <a:r>
              <a:rPr lang="es-ES_tradnl" sz="6200" dirty="0" smtClean="0"/>
              <a:t>Día Mundial de los</a:t>
            </a:r>
            <a:br>
              <a:rPr lang="es-ES_tradnl" sz="6200" dirty="0" smtClean="0"/>
            </a:br>
            <a:r>
              <a:rPr lang="es-ES_tradnl" sz="6200" dirty="0" smtClean="0"/>
              <a:t>Derechos del </a:t>
            </a:r>
            <a:br>
              <a:rPr lang="es-ES_tradnl" sz="6200" dirty="0" smtClean="0"/>
            </a:br>
            <a:r>
              <a:rPr lang="es-ES_tradnl" sz="6200" smtClean="0"/>
              <a:t>Consumidor 2023</a:t>
            </a:r>
            <a:endParaRPr lang="es-ES_tradnl" sz="6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752" y="1535261"/>
            <a:ext cx="2617410" cy="46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181598" y="529311"/>
            <a:ext cx="9720000" cy="594000"/>
          </a:xfrm>
        </p:spPr>
        <p:txBody>
          <a:bodyPr>
            <a:normAutofit/>
          </a:bodyPr>
          <a:lstStyle/>
          <a:p>
            <a:r>
              <a:rPr lang="es-ES_tradnl" dirty="0" smtClean="0"/>
              <a:t>Atenciones en 2022 </a:t>
            </a:r>
            <a:r>
              <a:rPr lang="es-ES_tradnl" dirty="0" err="1" smtClean="0"/>
              <a:t>ConsumoAragón</a:t>
            </a:r>
            <a:endParaRPr lang="es-ES_tradnl" dirty="0"/>
          </a:p>
        </p:txBody>
      </p:sp>
      <p:sp>
        <p:nvSpPr>
          <p:cNvPr id="8" name="Marcador de texto 18"/>
          <p:cNvSpPr>
            <a:spLocks noGrp="1"/>
          </p:cNvSpPr>
          <p:nvPr>
            <p:ph type="body" sz="quarter" idx="10"/>
          </p:nvPr>
        </p:nvSpPr>
        <p:spPr>
          <a:xfrm>
            <a:off x="1133983" y="1261259"/>
            <a:ext cx="9720000" cy="380944"/>
          </a:xfrm>
        </p:spPr>
        <p:txBody>
          <a:bodyPr>
            <a:noAutofit/>
          </a:bodyPr>
          <a:lstStyle/>
          <a:p>
            <a:r>
              <a:rPr lang="es-ES" sz="2400" dirty="0" smtClean="0"/>
              <a:t>Gobierno de Aragón</a:t>
            </a:r>
            <a:endParaRPr lang="es-ES" sz="24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829867"/>
              </p:ext>
            </p:extLst>
          </p:nvPr>
        </p:nvGraphicFramePr>
        <p:xfrm>
          <a:off x="6888534" y="1642203"/>
          <a:ext cx="4808166" cy="3224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7416">
                  <a:extLst>
                    <a:ext uri="{9D8B030D-6E8A-4147-A177-3AD203B41FA5}">
                      <a16:colId xmlns:a16="http://schemas.microsoft.com/office/drawing/2014/main" val="880320580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319533321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16623416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Sectores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Nº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%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765569"/>
                  </a:ext>
                </a:extLst>
              </a:tr>
              <a:tr h="554085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Energía eléctrica y gas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2.513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26,28</a:t>
                      </a:r>
                      <a:endParaRPr lang="es-E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034723"/>
                  </a:ext>
                </a:extLst>
              </a:tr>
              <a:tr h="476085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Telecomunicaciones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1.473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15,40</a:t>
                      </a:r>
                      <a:endParaRPr lang="es-E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821160"/>
                  </a:ext>
                </a:extLst>
              </a:tr>
              <a:tr h="413994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Viajes y agencias de viaje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621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6,49</a:t>
                      </a:r>
                      <a:endParaRPr lang="es-E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181513"/>
                  </a:ext>
                </a:extLst>
              </a:tr>
              <a:tr h="413994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……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148125"/>
                  </a:ext>
                </a:extLst>
              </a:tr>
              <a:tr h="413994">
                <a:tc>
                  <a:txBody>
                    <a:bodyPr/>
                    <a:lstStyle/>
                    <a:p>
                      <a:pPr algn="r"/>
                      <a:r>
                        <a:rPr lang="es-ES" sz="3200" b="1" dirty="0" smtClean="0">
                          <a:solidFill>
                            <a:srgbClr val="500C0A"/>
                          </a:solidFill>
                        </a:rPr>
                        <a:t>TOTAL</a:t>
                      </a:r>
                      <a:endParaRPr lang="es-ES" sz="3200" b="1" dirty="0">
                        <a:solidFill>
                          <a:srgbClr val="500C0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b="1" dirty="0" smtClean="0">
                          <a:solidFill>
                            <a:srgbClr val="500C0A"/>
                          </a:solidFill>
                        </a:rPr>
                        <a:t>9.562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" sz="3200" b="1" dirty="0">
                        <a:solidFill>
                          <a:srgbClr val="500C0A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462583"/>
                  </a:ext>
                </a:extLst>
              </a:tr>
            </a:tbl>
          </a:graphicData>
        </a:graphic>
      </p:graphicFrame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03063" y="1705102"/>
            <a:ext cx="63359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s-ES" altLang="es-ES" sz="2000" b="1" i="1" dirty="0" smtClean="0">
                <a:solidFill>
                  <a:srgbClr val="500C0A"/>
                </a:solidFill>
              </a:rPr>
              <a:t>tarifas/coste tope gas/retrasos en la facturación/mercado libre y regulado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s-ES" altLang="es-ES" sz="2000" b="1" i="1" dirty="0" smtClean="0">
              <a:solidFill>
                <a:srgbClr val="500C0A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s-ES" altLang="es-ES" sz="2000" b="1" i="1" dirty="0" smtClean="0">
                <a:solidFill>
                  <a:srgbClr val="500C0A"/>
                </a:solidFill>
                <a:latin typeface="+mn-lt"/>
              </a:rPr>
              <a:t>contratación </a:t>
            </a:r>
            <a:r>
              <a:rPr lang="es-ES" altLang="es-ES" sz="2000" b="1" i="1" dirty="0">
                <a:solidFill>
                  <a:srgbClr val="500C0A"/>
                </a:solidFill>
                <a:latin typeface="+mn-lt"/>
              </a:rPr>
              <a:t>en telefonía e </a:t>
            </a:r>
            <a:r>
              <a:rPr lang="es-ES" altLang="es-ES" sz="2000" b="1" i="1" dirty="0" smtClean="0">
                <a:solidFill>
                  <a:srgbClr val="500C0A"/>
                </a:solidFill>
                <a:latin typeface="+mn-lt"/>
              </a:rPr>
              <a:t>Internet, portabilidades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es-ES" altLang="es-ES" sz="2000" b="1" i="1" dirty="0" smtClean="0">
              <a:solidFill>
                <a:srgbClr val="500C0A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s-ES" altLang="es-ES" sz="2000" b="1" i="1" dirty="0">
                <a:solidFill>
                  <a:srgbClr val="500C0A"/>
                </a:solidFill>
                <a:latin typeface="+mn-lt"/>
              </a:rPr>
              <a:t>c</a:t>
            </a:r>
            <a:r>
              <a:rPr lang="es-ES" altLang="es-ES" sz="2000" b="1" i="1" dirty="0" smtClean="0">
                <a:solidFill>
                  <a:srgbClr val="500C0A"/>
                </a:solidFill>
                <a:latin typeface="+mn-lt"/>
              </a:rPr>
              <a:t>ancelación de viajes y servicios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endParaRPr lang="es-ES" altLang="es-ES" sz="2000" b="1" i="1" dirty="0">
              <a:solidFill>
                <a:srgbClr val="500C0A"/>
              </a:solidFill>
              <a:latin typeface="+mn-lt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10484457" y="2023147"/>
            <a:ext cx="1538052" cy="100364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98" y="4014771"/>
            <a:ext cx="3649473" cy="26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7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033500" y="620628"/>
            <a:ext cx="9720000" cy="594000"/>
          </a:xfrm>
        </p:spPr>
        <p:txBody>
          <a:bodyPr>
            <a:normAutofit/>
          </a:bodyPr>
          <a:lstStyle/>
          <a:p>
            <a:r>
              <a:rPr lang="es-ES_tradnl" dirty="0" smtClean="0"/>
              <a:t>Atenciones en 2022 </a:t>
            </a:r>
            <a:r>
              <a:rPr lang="es-ES_tradnl" dirty="0" err="1" smtClean="0"/>
              <a:t>ConsumoAragón</a:t>
            </a:r>
            <a:endParaRPr lang="es-ES_tradnl" dirty="0"/>
          </a:p>
        </p:txBody>
      </p:sp>
      <p:sp>
        <p:nvSpPr>
          <p:cNvPr id="8" name="Marcador de texto 18"/>
          <p:cNvSpPr>
            <a:spLocks noGrp="1"/>
          </p:cNvSpPr>
          <p:nvPr>
            <p:ph type="body" sz="quarter" idx="10"/>
          </p:nvPr>
        </p:nvSpPr>
        <p:spPr>
          <a:xfrm>
            <a:off x="1033500" y="1458561"/>
            <a:ext cx="2976525" cy="380944"/>
          </a:xfrm>
        </p:spPr>
        <p:txBody>
          <a:bodyPr>
            <a:noAutofit/>
          </a:bodyPr>
          <a:lstStyle/>
          <a:p>
            <a:r>
              <a:rPr lang="es-ES" sz="2400" dirty="0" smtClean="0"/>
              <a:t>Tipo y Soporte</a:t>
            </a:r>
            <a:endParaRPr lang="es-ES" sz="2400" dirty="0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950629" y="1458561"/>
            <a:ext cx="6520762" cy="1246152"/>
          </a:xfrm>
          <a:prstGeom prst="rect">
            <a:avLst/>
          </a:prstGeom>
        </p:spPr>
        <p:txBody>
          <a:bodyPr wrap="square" lIns="0" tIns="90000" rIns="0" bIns="90000" numCol="1" spcCol="18000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ts val="2060"/>
              </a:lnSpc>
              <a:spcBef>
                <a:spcPts val="1000"/>
              </a:spcBef>
              <a:spcAft>
                <a:spcPts val="0"/>
              </a:spcAft>
              <a:buClr>
                <a:srgbClr val="500C0A">
                  <a:lumMod val="90000"/>
                  <a:lumOff val="10000"/>
                </a:srgbClr>
              </a:buClr>
              <a:buSzTx/>
              <a:tabLst/>
              <a:defRPr/>
            </a:pP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00C0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5.557 	consultas telefónicas</a:t>
            </a:r>
          </a:p>
          <a:p>
            <a:pPr marR="0" lvl="0" algn="l" defTabSz="914400" rtl="0" eaLnBrk="1" fontAlgn="auto" latinLnBrk="0" hangingPunct="1">
              <a:lnSpc>
                <a:spcPts val="2060"/>
              </a:lnSpc>
              <a:spcBef>
                <a:spcPts val="1000"/>
              </a:spcBef>
              <a:spcAft>
                <a:spcPts val="0"/>
              </a:spcAft>
              <a:buClr>
                <a:srgbClr val="500C0A">
                  <a:lumMod val="90000"/>
                  <a:lumOff val="10000"/>
                </a:srgbClr>
              </a:buClr>
              <a:buSzTx/>
              <a:tabLst/>
              <a:defRPr/>
            </a:pPr>
            <a:r>
              <a:rPr lang="es-ES" sz="2800" b="1" dirty="0" smtClean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2.577 	personalmente</a:t>
            </a:r>
          </a:p>
          <a:p>
            <a:pPr marR="0" lvl="0" algn="l" defTabSz="914400" rtl="0" eaLnBrk="1" fontAlgn="auto" latinLnBrk="0" hangingPunct="1">
              <a:lnSpc>
                <a:spcPts val="2060"/>
              </a:lnSpc>
              <a:spcBef>
                <a:spcPts val="1000"/>
              </a:spcBef>
              <a:spcAft>
                <a:spcPts val="0"/>
              </a:spcAft>
              <a:buClr>
                <a:srgbClr val="500C0A">
                  <a:lumMod val="90000"/>
                  <a:lumOff val="10000"/>
                </a:srgbClr>
              </a:buClr>
              <a:buSzTx/>
              <a:tabLst/>
              <a:defRPr/>
            </a:pP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00C0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1.428 	email</a:t>
            </a:r>
          </a:p>
        </p:txBody>
      </p:sp>
      <p:pic>
        <p:nvPicPr>
          <p:cNvPr id="1028" name="Picture 4" descr="Teléfono del Consumid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66" y="2963863"/>
            <a:ext cx="4419600" cy="29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228022"/>
              </p:ext>
            </p:extLst>
          </p:nvPr>
        </p:nvGraphicFramePr>
        <p:xfrm>
          <a:off x="155006" y="2963863"/>
          <a:ext cx="5467350" cy="272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8" name="Gráfico" r:id="rId5" imgW="5467415" imgH="2714552" progId="MSGraph.Chart.8">
                  <p:embed/>
                </p:oleObj>
              </mc:Choice>
              <mc:Fallback>
                <p:oleObj name="Gráfico" r:id="rId5" imgW="5467415" imgH="2714552" progId="MSGraph.Chart.8">
                  <p:embed/>
                  <p:pic>
                    <p:nvPicPr>
                      <p:cNvPr id="4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006" y="2963863"/>
                        <a:ext cx="5467350" cy="2722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91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229709" y="531641"/>
            <a:ext cx="9720000" cy="594000"/>
          </a:xfrm>
        </p:spPr>
        <p:txBody>
          <a:bodyPr>
            <a:normAutofit/>
          </a:bodyPr>
          <a:lstStyle/>
          <a:p>
            <a:r>
              <a:rPr lang="es-ES_tradnl" dirty="0" smtClean="0"/>
              <a:t>Presencia en Internet y Redes Sociales</a:t>
            </a:r>
            <a:endParaRPr lang="es-ES_tradnl" dirty="0"/>
          </a:p>
        </p:txBody>
      </p:sp>
      <p:sp>
        <p:nvSpPr>
          <p:cNvPr id="8" name="Marcador de texto 18"/>
          <p:cNvSpPr>
            <a:spLocks noGrp="1"/>
          </p:cNvSpPr>
          <p:nvPr>
            <p:ph type="body" sz="quarter" idx="10"/>
          </p:nvPr>
        </p:nvSpPr>
        <p:spPr>
          <a:xfrm>
            <a:off x="7637008" y="1854543"/>
            <a:ext cx="3850142" cy="360000"/>
          </a:xfrm>
        </p:spPr>
        <p:txBody>
          <a:bodyPr/>
          <a:lstStyle/>
          <a:p>
            <a:pPr algn="ctr"/>
            <a:r>
              <a:rPr lang="es-ES_tradnl" dirty="0" smtClean="0"/>
              <a:t>Seguidores en Twitter y Facebook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683" y="4585811"/>
            <a:ext cx="2745467" cy="115863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042238" y="5769306"/>
            <a:ext cx="328409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4000" b="1" i="0" dirty="0" smtClean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8.635 visitas </a:t>
            </a:r>
          </a:p>
        </p:txBody>
      </p:sp>
      <p:sp>
        <p:nvSpPr>
          <p:cNvPr id="9" name="Rounded Rectangle 29"/>
          <p:cNvSpPr/>
          <p:nvPr/>
        </p:nvSpPr>
        <p:spPr>
          <a:xfrm>
            <a:off x="1048734" y="5799903"/>
            <a:ext cx="3484115" cy="396066"/>
          </a:xfrm>
          <a:prstGeom prst="roundRect">
            <a:avLst>
              <a:gd name="adj" fmla="val 50000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_tradnl" sz="2000" b="1" dirty="0" smtClean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www.aragon.es/consumo</a:t>
            </a:r>
            <a:endParaRPr lang="es-ES_tradnl" sz="2000" b="1" dirty="0">
              <a:solidFill>
                <a:srgbClr val="500C0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22678"/>
          <a:stretch/>
        </p:blipFill>
        <p:spPr>
          <a:xfrm>
            <a:off x="915156" y="1470672"/>
            <a:ext cx="5870017" cy="3897013"/>
          </a:xfrm>
          <a:prstGeom prst="rect">
            <a:avLst/>
          </a:prstGeom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0649427"/>
              </p:ext>
            </p:extLst>
          </p:nvPr>
        </p:nvGraphicFramePr>
        <p:xfrm>
          <a:off x="7477350" y="2209371"/>
          <a:ext cx="3933600" cy="223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CuadroTexto 10"/>
          <p:cNvSpPr txBox="1"/>
          <p:nvPr/>
        </p:nvSpPr>
        <p:spPr>
          <a:xfrm rot="20553959">
            <a:off x="3045" y="1405496"/>
            <a:ext cx="3946639" cy="6254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4000" b="1" dirty="0" smtClean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¡ </a:t>
            </a:r>
            <a:r>
              <a:rPr lang="es-ES" sz="3200" b="1" i="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Web actualizada !</a:t>
            </a:r>
          </a:p>
        </p:txBody>
      </p:sp>
    </p:spTree>
    <p:extLst>
      <p:ext uri="{BB962C8B-B14F-4D97-AF65-F5344CB8AC3E}">
        <p14:creationId xmlns:p14="http://schemas.microsoft.com/office/powerpoint/2010/main" val="47716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 Imagen" descr="WhatsApp Image 2018-03-01 at 14.17.16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03" y="3207895"/>
            <a:ext cx="4440475" cy="31779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236000" y="1512001"/>
            <a:ext cx="9720000" cy="1411082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5400" dirty="0" smtClean="0"/>
              <a:t>3. Junta Arbitral de Consumo</a:t>
            </a:r>
            <a:br>
              <a:rPr lang="es-ES_tradnl" sz="5400" dirty="0" smtClean="0"/>
            </a:br>
            <a:r>
              <a:rPr lang="es-ES_tradnl" sz="5400" dirty="0" smtClean="0"/>
              <a:t> de Aragón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92703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224000" y="434715"/>
            <a:ext cx="9720000" cy="989351"/>
          </a:xfrm>
        </p:spPr>
        <p:txBody>
          <a:bodyPr>
            <a:normAutofit/>
          </a:bodyPr>
          <a:lstStyle/>
          <a:p>
            <a:r>
              <a:rPr lang="es-ES_tradnl" dirty="0" smtClean="0"/>
              <a:t>Junta Arbitral de Consumo de Aragón</a:t>
            </a:r>
            <a:endParaRPr lang="es-ES_tradnl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034321" y="1866107"/>
            <a:ext cx="8289561" cy="4482935"/>
          </a:xfrm>
          <a:prstGeom prst="rect">
            <a:avLst/>
          </a:prstGeom>
        </p:spPr>
        <p:txBody>
          <a:bodyPr wrap="square" lIns="0" tIns="90000" rIns="0" bIns="90000" numCol="1" spcCol="18000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ts val="2060"/>
              </a:lnSpc>
              <a:buClr>
                <a:schemeClr val="accent1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3200" b="1" dirty="0" smtClean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1.581 Solicitudes de arbitraje</a:t>
            </a:r>
            <a:endParaRPr lang="es-ES" sz="3200" b="1" dirty="0">
              <a:solidFill>
                <a:srgbClr val="500C0A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2400"/>
              </a:spcBef>
              <a:buClr>
                <a:schemeClr val="accent1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3200" b="1" dirty="0" smtClean="0">
                <a:solidFill>
                  <a:srgbClr val="646464"/>
                </a:solidFill>
                <a:latin typeface="Arial" charset="0"/>
                <a:ea typeface="Arial" charset="0"/>
                <a:cs typeface="Arial" charset="0"/>
              </a:rPr>
              <a:t>Se </a:t>
            </a:r>
            <a:r>
              <a:rPr lang="es-ES" sz="3200" b="1" dirty="0">
                <a:solidFill>
                  <a:srgbClr val="646464"/>
                </a:solidFill>
                <a:latin typeface="Arial" charset="0"/>
                <a:ea typeface="Arial" charset="0"/>
                <a:cs typeface="Arial" charset="0"/>
              </a:rPr>
              <a:t>han resuelto </a:t>
            </a:r>
            <a:r>
              <a:rPr lang="es-ES" sz="3200" b="1" dirty="0" smtClean="0">
                <a:latin typeface="Arial" charset="0"/>
                <a:ea typeface="Arial" charset="0"/>
                <a:cs typeface="Arial" charset="0"/>
              </a:rPr>
              <a:t>1.268</a:t>
            </a:r>
            <a:r>
              <a:rPr lang="es-ES" sz="3200" b="1" dirty="0" smtClean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3200" b="1" dirty="0" smtClean="0">
                <a:solidFill>
                  <a:srgbClr val="646464"/>
                </a:solidFill>
                <a:latin typeface="Arial" charset="0"/>
                <a:ea typeface="Arial" charset="0"/>
                <a:cs typeface="Arial" charset="0"/>
              </a:rPr>
              <a:t>expedientes</a:t>
            </a:r>
            <a:r>
              <a:rPr lang="es-ES" sz="3200" dirty="0" smtClean="0">
                <a:solidFill>
                  <a:srgbClr val="646464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s-ES" sz="3200" b="1" dirty="0" smtClean="0">
              <a:solidFill>
                <a:srgbClr val="646464"/>
              </a:solidFill>
              <a:latin typeface="Arial" charset="0"/>
              <a:ea typeface="Arial" charset="0"/>
              <a:cs typeface="Arial" charset="0"/>
            </a:endParaRPr>
          </a:p>
          <a:p>
            <a:pPr marL="806450" lvl="1" indent="-336550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90000"/>
                  <a:lumOff val="1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3200" b="1" dirty="0" smtClean="0">
                <a:latin typeface="Arial" charset="0"/>
                <a:ea typeface="Arial" charset="0"/>
                <a:cs typeface="Arial" charset="0"/>
              </a:rPr>
              <a:t>676</a:t>
            </a:r>
            <a:r>
              <a:rPr lang="es-ES" sz="3200" b="1" dirty="0" smtClean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3200" b="1" dirty="0">
                <a:solidFill>
                  <a:srgbClr val="646464"/>
                </a:solidFill>
                <a:latin typeface="Arial" charset="0"/>
                <a:ea typeface="Arial" charset="0"/>
                <a:cs typeface="Arial" charset="0"/>
              </a:rPr>
              <a:t>por </a:t>
            </a:r>
            <a:r>
              <a:rPr lang="es-ES" sz="3200" b="1" dirty="0" smtClean="0">
                <a:solidFill>
                  <a:srgbClr val="646464"/>
                </a:solidFill>
                <a:latin typeface="Arial" charset="0"/>
                <a:ea typeface="Arial" charset="0"/>
                <a:cs typeface="Arial" charset="0"/>
              </a:rPr>
              <a:t>laudo</a:t>
            </a:r>
          </a:p>
          <a:p>
            <a:pPr marL="806450" lvl="1" indent="-354013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90000"/>
                  <a:lumOff val="1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3200" b="1" dirty="0" smtClean="0">
                <a:latin typeface="Arial" charset="0"/>
                <a:ea typeface="Arial" charset="0"/>
                <a:cs typeface="Arial" charset="0"/>
              </a:rPr>
              <a:t>592</a:t>
            </a:r>
            <a:r>
              <a:rPr lang="es-ES" sz="3200" b="1" dirty="0" smtClean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3200" b="1" dirty="0">
                <a:solidFill>
                  <a:srgbClr val="646464"/>
                </a:solidFill>
                <a:latin typeface="Arial" charset="0"/>
                <a:ea typeface="Arial" charset="0"/>
                <a:cs typeface="Arial" charset="0"/>
              </a:rPr>
              <a:t>por </a:t>
            </a:r>
            <a:r>
              <a:rPr lang="es-ES" sz="3200" b="1" dirty="0" smtClean="0">
                <a:solidFill>
                  <a:srgbClr val="646464"/>
                </a:solidFill>
                <a:latin typeface="Arial" charset="0"/>
                <a:ea typeface="Arial" charset="0"/>
                <a:cs typeface="Arial" charset="0"/>
              </a:rPr>
              <a:t>mediación  (46,69 %)</a:t>
            </a:r>
          </a:p>
          <a:p>
            <a:pPr marL="285750" lvl="1" indent="-285750">
              <a:lnSpc>
                <a:spcPct val="100000"/>
              </a:lnSpc>
              <a:spcBef>
                <a:spcPts val="2400"/>
              </a:spcBef>
              <a:buClr>
                <a:schemeClr val="accent1">
                  <a:lumMod val="90000"/>
                  <a:lumOff val="10000"/>
                </a:schemeClr>
              </a:buClr>
            </a:pPr>
            <a:r>
              <a:rPr lang="es-ES" sz="3200" b="1" dirty="0">
                <a:solidFill>
                  <a:srgbClr val="646464"/>
                </a:solidFill>
                <a:latin typeface="Arial" charset="0"/>
                <a:ea typeface="Arial" charset="0"/>
                <a:cs typeface="Arial" charset="0"/>
              </a:rPr>
              <a:t>Se han adherido </a:t>
            </a:r>
            <a:r>
              <a:rPr lang="es-ES" sz="3200" b="1" dirty="0" smtClean="0">
                <a:latin typeface="Arial" charset="0"/>
                <a:ea typeface="Arial" charset="0"/>
                <a:cs typeface="Arial" charset="0"/>
              </a:rPr>
              <a:t>95 </a:t>
            </a:r>
            <a:r>
              <a:rPr lang="es-ES" sz="3200" b="1" dirty="0" smtClean="0">
                <a:solidFill>
                  <a:srgbClr val="646464"/>
                </a:solidFill>
                <a:latin typeface="Arial" charset="0"/>
                <a:ea typeface="Arial" charset="0"/>
                <a:cs typeface="Arial" charset="0"/>
              </a:rPr>
              <a:t>nuevas </a:t>
            </a:r>
            <a:r>
              <a:rPr lang="es-ES" sz="3200" b="1" dirty="0">
                <a:solidFill>
                  <a:srgbClr val="646464"/>
                </a:solidFill>
                <a:latin typeface="Arial" charset="0"/>
                <a:ea typeface="Arial" charset="0"/>
                <a:cs typeface="Arial" charset="0"/>
              </a:rPr>
              <a:t>empresas, alcanzando un censo de </a:t>
            </a:r>
            <a:r>
              <a:rPr lang="es-ES" sz="3200" b="1" dirty="0" smtClean="0">
                <a:latin typeface="Arial" charset="0"/>
                <a:ea typeface="Arial" charset="0"/>
                <a:cs typeface="Arial" charset="0"/>
              </a:rPr>
              <a:t>5.367</a:t>
            </a:r>
            <a:r>
              <a:rPr lang="es-ES" sz="3200" b="1" dirty="0" smtClean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3200" b="1" dirty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empresas</a:t>
            </a:r>
          </a:p>
          <a:p>
            <a:pPr algn="l">
              <a:lnSpc>
                <a:spcPct val="100000"/>
              </a:lnSpc>
              <a:spcBef>
                <a:spcPts val="2400"/>
              </a:spcBef>
              <a:buClr>
                <a:schemeClr val="accent1">
                  <a:lumMod val="90000"/>
                  <a:lumOff val="10000"/>
                </a:schemeClr>
              </a:buClr>
            </a:pPr>
            <a:endParaRPr lang="es-ES" sz="3200" b="1" dirty="0" smtClean="0">
              <a:solidFill>
                <a:srgbClr val="500C0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800" y="1603949"/>
            <a:ext cx="2080527" cy="34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26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236000" y="1512000"/>
            <a:ext cx="10441650" cy="2679325"/>
          </a:xfrm>
        </p:spPr>
        <p:txBody>
          <a:bodyPr/>
          <a:lstStyle/>
          <a:p>
            <a:r>
              <a:rPr lang="es-ES_tradnl" sz="5400" dirty="0" smtClean="0"/>
              <a:t>4. Reclamaciones y denuncias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1835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1887" y="1162171"/>
            <a:ext cx="24705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0" b="1" dirty="0" smtClean="0">
                <a:solidFill>
                  <a:srgbClr val="92060B"/>
                </a:solidFill>
                <a:latin typeface="+mj-lt"/>
                <a:ea typeface="Arial" charset="0"/>
                <a:cs typeface="Arial" charset="0"/>
              </a:rPr>
              <a:t>3.639</a:t>
            </a:r>
            <a:endParaRPr lang="es-ES_tradnl" sz="8000" b="1" dirty="0">
              <a:solidFill>
                <a:srgbClr val="92060B"/>
              </a:solidFill>
              <a:latin typeface="+mj-lt"/>
              <a:ea typeface="Arial" charset="0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06690" y="1823890"/>
            <a:ext cx="870332" cy="0"/>
          </a:xfrm>
          <a:prstGeom prst="line">
            <a:avLst/>
          </a:prstGeom>
          <a:ln w="12700">
            <a:solidFill>
              <a:schemeClr val="accent2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4"/>
          <p:cNvCxnSpPr/>
          <p:nvPr/>
        </p:nvCxnSpPr>
        <p:spPr>
          <a:xfrm>
            <a:off x="5635556" y="1823890"/>
            <a:ext cx="6556444" cy="0"/>
          </a:xfrm>
          <a:prstGeom prst="line">
            <a:avLst/>
          </a:prstGeom>
          <a:ln w="12700">
            <a:solidFill>
              <a:schemeClr val="accent2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1988145" y="2750197"/>
            <a:ext cx="5784255" cy="3396690"/>
          </a:xfrm>
          <a:prstGeom prst="rect">
            <a:avLst/>
          </a:prstGeom>
        </p:spPr>
        <p:txBody>
          <a:bodyPr wrap="square" lIns="0" tIns="36000" rIns="0" bIns="3600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</a:lstStyle>
          <a:p>
            <a:pPr algn="l"/>
            <a:r>
              <a:rPr lang="es-ES_tradnl" sz="24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11,21% Energía Eléctrica</a:t>
            </a:r>
          </a:p>
          <a:p>
            <a:pPr algn="l"/>
            <a:endParaRPr lang="es-ES_tradnl" sz="2400" b="1" dirty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s-ES_tradnl" sz="24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9,24% </a:t>
            </a:r>
            <a:r>
              <a:rPr lang="es-ES_tradnl" sz="2400" b="1" dirty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Actividades de </a:t>
            </a:r>
            <a:r>
              <a:rPr lang="es-ES_tradnl" sz="24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ocio</a:t>
            </a:r>
          </a:p>
          <a:p>
            <a:pPr algn="l"/>
            <a:endParaRPr lang="es-ES_tradnl" sz="2400" b="1" dirty="0" smtClean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s-ES_tradnl" sz="24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7,58</a:t>
            </a:r>
            <a:r>
              <a:rPr lang="es-ES_tradnl" sz="2400" b="1" dirty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% </a:t>
            </a:r>
            <a:r>
              <a:rPr lang="es-ES_tradnl" sz="24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Telecomunicaciones</a:t>
            </a:r>
          </a:p>
          <a:p>
            <a:pPr algn="l"/>
            <a:endParaRPr lang="es-ES_tradnl" sz="2400" b="1" dirty="0" smtClean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s-ES_tradnl" sz="24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3,93 % Gas</a:t>
            </a:r>
          </a:p>
          <a:p>
            <a:pPr algn="l"/>
            <a:endParaRPr lang="es-ES_tradnl" sz="2400" b="1" dirty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s-ES_tradnl" sz="24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2,36% Banca</a:t>
            </a:r>
          </a:p>
          <a:p>
            <a:pPr algn="l"/>
            <a:endParaRPr lang="es-ES_tradnl" sz="2400" b="1" dirty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ítulo 3"/>
          <p:cNvSpPr>
            <a:spLocks noGrp="1"/>
          </p:cNvSpPr>
          <p:nvPr>
            <p:ph type="title"/>
          </p:nvPr>
        </p:nvSpPr>
        <p:spPr>
          <a:xfrm>
            <a:off x="1147800" y="524035"/>
            <a:ext cx="9720000" cy="594000"/>
          </a:xfrm>
        </p:spPr>
        <p:txBody>
          <a:bodyPr>
            <a:normAutofit/>
          </a:bodyPr>
          <a:lstStyle/>
          <a:p>
            <a:r>
              <a:rPr lang="es-ES_tradnl" dirty="0" smtClean="0"/>
              <a:t>Reclamaciones y denuncias en 2022</a:t>
            </a:r>
            <a:endParaRPr lang="es-ES_tradnl" dirty="0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656867"/>
              </p:ext>
            </p:extLst>
          </p:nvPr>
        </p:nvGraphicFramePr>
        <p:xfrm>
          <a:off x="8529404" y="2750197"/>
          <a:ext cx="3087973" cy="3223206"/>
        </p:xfrm>
        <a:graphic>
          <a:graphicData uri="http://schemas.openxmlformats.org/drawingml/2006/table">
            <a:tbl>
              <a:tblPr firstCol="1" lastRow="1" bandRow="1">
                <a:tableStyleId>{0E3FDE45-AF77-4B5C-9715-49D594BDF05E}</a:tableStyleId>
              </a:tblPr>
              <a:tblGrid>
                <a:gridCol w="1858780">
                  <a:extLst>
                    <a:ext uri="{9D8B030D-6E8A-4147-A177-3AD203B41FA5}">
                      <a16:colId xmlns:a16="http://schemas.microsoft.com/office/drawing/2014/main" val="1888637684"/>
                    </a:ext>
                  </a:extLst>
                </a:gridCol>
                <a:gridCol w="1229193">
                  <a:extLst>
                    <a:ext uri="{9D8B030D-6E8A-4147-A177-3AD203B41FA5}">
                      <a16:colId xmlns:a16="http://schemas.microsoft.com/office/drawing/2014/main" val="2414212786"/>
                    </a:ext>
                  </a:extLst>
                </a:gridCol>
              </a:tblGrid>
              <a:tr h="1074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b="1" baseline="0" dirty="0" smtClean="0">
                          <a:solidFill>
                            <a:srgbClr val="92060B"/>
                          </a:solidFill>
                          <a:latin typeface="+mn-lt"/>
                        </a:rPr>
                        <a:t>HUESCA</a:t>
                      </a:r>
                      <a:endParaRPr lang="es-ES" sz="2800" b="1" baseline="0" dirty="0">
                        <a:solidFill>
                          <a:srgbClr val="92060B"/>
                        </a:solidFill>
                        <a:latin typeface="+mn-lt"/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b="1" kern="1200" baseline="0" dirty="0" smtClean="0">
                          <a:solidFill>
                            <a:srgbClr val="92060B"/>
                          </a:solidFill>
                          <a:latin typeface="+mn-lt"/>
                          <a:ea typeface="+mn-ea"/>
                          <a:cs typeface="+mn-cs"/>
                        </a:rPr>
                        <a:t>571</a:t>
                      </a:r>
                      <a:endParaRPr lang="es-ES" sz="2800" b="1" kern="1200" baseline="0" dirty="0">
                        <a:solidFill>
                          <a:srgbClr val="92060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72000" marB="7200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186969"/>
                  </a:ext>
                </a:extLst>
              </a:tr>
              <a:tr h="1074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b="1" baseline="0" dirty="0" smtClean="0">
                          <a:solidFill>
                            <a:srgbClr val="92060B"/>
                          </a:solidFill>
                          <a:latin typeface="+mn-lt"/>
                        </a:rPr>
                        <a:t>TERUEL</a:t>
                      </a:r>
                      <a:endParaRPr lang="es-ES" sz="2800" b="1" baseline="0" dirty="0">
                        <a:solidFill>
                          <a:srgbClr val="92060B"/>
                        </a:solidFill>
                        <a:latin typeface="+mn-lt"/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b="1" kern="1200" baseline="0" dirty="0" smtClean="0">
                          <a:solidFill>
                            <a:srgbClr val="92060B"/>
                          </a:solidFill>
                          <a:latin typeface="+mn-lt"/>
                          <a:ea typeface="+mn-ea"/>
                          <a:cs typeface="+mn-cs"/>
                        </a:rPr>
                        <a:t>238</a:t>
                      </a:r>
                      <a:endParaRPr lang="es-ES" sz="2800" b="1" kern="1200" baseline="0" dirty="0">
                        <a:solidFill>
                          <a:srgbClr val="92060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72000" marB="7200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039202"/>
                  </a:ext>
                </a:extLst>
              </a:tr>
              <a:tr h="1074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b="1" baseline="0" dirty="0" smtClean="0">
                          <a:solidFill>
                            <a:srgbClr val="92060B"/>
                          </a:solidFill>
                          <a:latin typeface="+mn-lt"/>
                        </a:rPr>
                        <a:t>ZARAGOZA</a:t>
                      </a:r>
                      <a:endParaRPr lang="es-ES" sz="2800" b="1" baseline="0" dirty="0">
                        <a:solidFill>
                          <a:srgbClr val="92060B"/>
                        </a:solidFill>
                        <a:latin typeface="+mn-lt"/>
                      </a:endParaRPr>
                    </a:p>
                  </a:txBody>
                  <a:tcPr marL="108000" marR="108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b="1" kern="1200" baseline="0" dirty="0" smtClean="0">
                          <a:solidFill>
                            <a:srgbClr val="92060B"/>
                          </a:solidFill>
                          <a:latin typeface="+mn-lt"/>
                          <a:ea typeface="+mn-ea"/>
                          <a:cs typeface="+mn-cs"/>
                        </a:rPr>
                        <a:t>2.830</a:t>
                      </a:r>
                      <a:endParaRPr lang="es-ES" sz="2800" b="1" kern="1200" baseline="0" dirty="0">
                        <a:solidFill>
                          <a:srgbClr val="92060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72000" marB="7200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802077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800" y="4042783"/>
            <a:ext cx="559946" cy="75044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4"/>
          <a:srcRect l="17433" t="13083" r="13695" b="10825"/>
          <a:stretch/>
        </p:blipFill>
        <p:spPr>
          <a:xfrm>
            <a:off x="1202527" y="3423658"/>
            <a:ext cx="561975" cy="61912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157" y="2614200"/>
            <a:ext cx="1007232" cy="768162"/>
          </a:xfrm>
          <a:prstGeom prst="rect">
            <a:avLst/>
          </a:prstGeom>
        </p:spPr>
      </p:pic>
      <p:pic>
        <p:nvPicPr>
          <p:cNvPr id="5126" name="Picture 6" descr="Ver detalle de 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41" y="4738804"/>
            <a:ext cx="391901" cy="39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480" y="5334233"/>
            <a:ext cx="498562" cy="49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3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116846" y="501233"/>
            <a:ext cx="9720000" cy="1808458"/>
          </a:xfrm>
        </p:spPr>
        <p:txBody>
          <a:bodyPr>
            <a:normAutofit/>
          </a:bodyPr>
          <a:lstStyle/>
          <a:p>
            <a:r>
              <a:rPr lang="es-ES" dirty="0" smtClean="0"/>
              <a:t> PROCEDIMIENTOS: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 </a:t>
            </a:r>
            <a:r>
              <a:rPr lang="es-ES" sz="2800" dirty="0" smtClean="0"/>
              <a:t>Reclamaciones, denuncias, arbitrajes de consumo</a:t>
            </a:r>
            <a:endParaRPr lang="es-ES" sz="2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724129" y="1952586"/>
            <a:ext cx="1300900" cy="360000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92060B"/>
                </a:solidFill>
              </a:rPr>
              <a:t>2020</a:t>
            </a:r>
            <a:endParaRPr lang="es-ES" sz="3200" dirty="0">
              <a:solidFill>
                <a:srgbClr val="92060B"/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6789161" y="2080569"/>
          <a:ext cx="5035550" cy="3510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604708" y="2029619"/>
          <a:ext cx="5277736" cy="3510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Marcador de texto 3"/>
          <p:cNvSpPr txBox="1">
            <a:spLocks/>
          </p:cNvSpPr>
          <p:nvPr/>
        </p:nvSpPr>
        <p:spPr>
          <a:xfrm>
            <a:off x="7131547" y="1883478"/>
            <a:ext cx="1309650" cy="360000"/>
          </a:xfrm>
          <a:prstGeom prst="rect">
            <a:avLst/>
          </a:prstGeom>
        </p:spPr>
        <p:txBody>
          <a:bodyPr vert="horz" lIns="0" tIns="36000" rIns="0" bIns="36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dirty="0" smtClean="0">
                <a:solidFill>
                  <a:srgbClr val="92060B"/>
                </a:solidFill>
              </a:rPr>
              <a:t>2021</a:t>
            </a:r>
            <a:endParaRPr lang="es-ES" sz="3200" dirty="0">
              <a:solidFill>
                <a:srgbClr val="92060B"/>
              </a:solidFill>
            </a:endParaRPr>
          </a:p>
        </p:txBody>
      </p:sp>
      <p:sp>
        <p:nvSpPr>
          <p:cNvPr id="5" name="Flecha derecha 4"/>
          <p:cNvSpPr/>
          <p:nvPr/>
        </p:nvSpPr>
        <p:spPr>
          <a:xfrm>
            <a:off x="5388891" y="2835044"/>
            <a:ext cx="897694" cy="895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Flecha derecha 22"/>
          <p:cNvSpPr/>
          <p:nvPr/>
        </p:nvSpPr>
        <p:spPr>
          <a:xfrm>
            <a:off x="2245709" y="2773143"/>
            <a:ext cx="897694" cy="895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5" name="Grupo 24"/>
          <p:cNvGrpSpPr/>
          <p:nvPr/>
        </p:nvGrpSpPr>
        <p:grpSpPr>
          <a:xfrm>
            <a:off x="84802" y="2625950"/>
            <a:ext cx="2079825" cy="1233805"/>
            <a:chOff x="2509770" y="632824"/>
            <a:chExt cx="2079825" cy="1233805"/>
          </a:xfrm>
        </p:grpSpPr>
        <p:sp>
          <p:nvSpPr>
            <p:cNvPr id="27" name="Rectángulo redondeado 26"/>
            <p:cNvSpPr/>
            <p:nvPr/>
          </p:nvSpPr>
          <p:spPr>
            <a:xfrm>
              <a:off x="2509770" y="632824"/>
              <a:ext cx="2079825" cy="1233805"/>
            </a:xfrm>
            <a:prstGeom prst="roundRect">
              <a:avLst>
                <a:gd name="adj" fmla="val 16670"/>
              </a:avLst>
            </a:prstGeom>
            <a:solidFill>
              <a:srgbClr val="CF5D60">
                <a:alpha val="8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CuadroTexto 28"/>
            <p:cNvSpPr txBox="1"/>
            <p:nvPr/>
          </p:nvSpPr>
          <p:spPr>
            <a:xfrm>
              <a:off x="2570010" y="693064"/>
              <a:ext cx="1959345" cy="11133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5100" kern="1200" dirty="0" smtClean="0"/>
                <a:t>4.897</a:t>
              </a:r>
              <a:endParaRPr lang="es-ES" sz="5100" kern="1200" dirty="0"/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6484226" y="2655222"/>
            <a:ext cx="2079825" cy="1233805"/>
            <a:chOff x="2509770" y="632824"/>
            <a:chExt cx="2079825" cy="1233805"/>
          </a:xfrm>
        </p:grpSpPr>
        <p:sp>
          <p:nvSpPr>
            <p:cNvPr id="34" name="Rectángulo redondeado 33"/>
            <p:cNvSpPr/>
            <p:nvPr/>
          </p:nvSpPr>
          <p:spPr>
            <a:xfrm>
              <a:off x="2509770" y="632824"/>
              <a:ext cx="2079825" cy="1233805"/>
            </a:xfrm>
            <a:prstGeom prst="roundRect">
              <a:avLst>
                <a:gd name="adj" fmla="val 16670"/>
              </a:avLst>
            </a:prstGeom>
            <a:solidFill>
              <a:srgbClr val="CF5D60">
                <a:alpha val="8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CuadroTexto 34"/>
            <p:cNvSpPr txBox="1"/>
            <p:nvPr/>
          </p:nvSpPr>
          <p:spPr>
            <a:xfrm>
              <a:off x="2570010" y="693064"/>
              <a:ext cx="1959345" cy="11133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5100" kern="1200" dirty="0" smtClean="0"/>
                <a:t>5.670</a:t>
              </a:r>
              <a:endParaRPr lang="es-ES" sz="5100" kern="1200" dirty="0"/>
            </a:p>
          </p:txBody>
        </p:sp>
      </p:grpSp>
      <p:sp>
        <p:nvSpPr>
          <p:cNvPr id="36" name="Flecha derecha 35"/>
          <p:cNvSpPr/>
          <p:nvPr/>
        </p:nvSpPr>
        <p:spPr>
          <a:xfrm>
            <a:off x="8613155" y="2824449"/>
            <a:ext cx="897694" cy="895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AutoShape 4" descr="Fachada Del Museo Arquitectura Clásica Dibujos Animados Caricatur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7" name="Marcador de texto 3"/>
          <p:cNvSpPr txBox="1">
            <a:spLocks/>
          </p:cNvSpPr>
          <p:nvPr/>
        </p:nvSpPr>
        <p:spPr>
          <a:xfrm>
            <a:off x="10272064" y="1936859"/>
            <a:ext cx="1300900" cy="3600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36000" rIns="0" bIns="36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dirty="0" smtClean="0">
                <a:solidFill>
                  <a:srgbClr val="92060B"/>
                </a:solidFill>
              </a:rPr>
              <a:t>2022</a:t>
            </a:r>
            <a:endParaRPr lang="es-ES" sz="3200" dirty="0">
              <a:solidFill>
                <a:srgbClr val="92060B"/>
              </a:solidFill>
            </a:endParaRPr>
          </a:p>
        </p:txBody>
      </p:sp>
      <p:sp>
        <p:nvSpPr>
          <p:cNvPr id="38" name="Marcador de texto 3"/>
          <p:cNvSpPr txBox="1">
            <a:spLocks/>
          </p:cNvSpPr>
          <p:nvPr/>
        </p:nvSpPr>
        <p:spPr>
          <a:xfrm>
            <a:off x="719520" y="1933598"/>
            <a:ext cx="1300900" cy="3600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36000" rIns="0" bIns="36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dirty="0" smtClean="0">
                <a:solidFill>
                  <a:srgbClr val="92060B"/>
                </a:solidFill>
              </a:rPr>
              <a:t>2019</a:t>
            </a:r>
            <a:endParaRPr lang="es-ES" sz="3200" dirty="0">
              <a:solidFill>
                <a:srgbClr val="92060B"/>
              </a:solidFill>
            </a:endParaRPr>
          </a:p>
        </p:txBody>
      </p:sp>
      <p:grpSp>
        <p:nvGrpSpPr>
          <p:cNvPr id="39" name="Grupo 38"/>
          <p:cNvGrpSpPr/>
          <p:nvPr/>
        </p:nvGrpSpPr>
        <p:grpSpPr>
          <a:xfrm>
            <a:off x="4853786" y="3873660"/>
            <a:ext cx="2017158" cy="1102710"/>
            <a:chOff x="4200525" y="1729942"/>
            <a:chExt cx="2556010" cy="1181100"/>
          </a:xfrm>
        </p:grpSpPr>
        <p:grpSp>
          <p:nvGrpSpPr>
            <p:cNvPr id="40" name="Grupo 39"/>
            <p:cNvGrpSpPr/>
            <p:nvPr/>
          </p:nvGrpSpPr>
          <p:grpSpPr>
            <a:xfrm>
              <a:off x="4847653" y="1997326"/>
              <a:ext cx="1908882" cy="646331"/>
              <a:chOff x="10459021" y="4305330"/>
              <a:chExt cx="1908882" cy="646331"/>
            </a:xfrm>
          </p:grpSpPr>
          <p:sp>
            <p:nvSpPr>
              <p:cNvPr id="42" name="Flecha arriba 41"/>
              <p:cNvSpPr/>
              <p:nvPr/>
            </p:nvSpPr>
            <p:spPr>
              <a:xfrm>
                <a:off x="10459021" y="4445747"/>
                <a:ext cx="246507" cy="36549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" name="CuadroTexto 42"/>
              <p:cNvSpPr txBox="1"/>
              <p:nvPr/>
            </p:nvSpPr>
            <p:spPr>
              <a:xfrm>
                <a:off x="10680835" y="4305330"/>
                <a:ext cx="16870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3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24%</a:t>
                </a:r>
              </a:p>
            </p:txBody>
          </p:sp>
        </p:grpSp>
        <p:sp>
          <p:nvSpPr>
            <p:cNvPr id="41" name="Elipse 40"/>
            <p:cNvSpPr/>
            <p:nvPr/>
          </p:nvSpPr>
          <p:spPr>
            <a:xfrm>
              <a:off x="4200525" y="1729942"/>
              <a:ext cx="2251075" cy="11811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8123465" y="3906140"/>
            <a:ext cx="2148599" cy="1072965"/>
            <a:chOff x="4200525" y="1729942"/>
            <a:chExt cx="2643886" cy="1181100"/>
          </a:xfrm>
        </p:grpSpPr>
        <p:grpSp>
          <p:nvGrpSpPr>
            <p:cNvPr id="26" name="Grupo 25"/>
            <p:cNvGrpSpPr/>
            <p:nvPr/>
          </p:nvGrpSpPr>
          <p:grpSpPr>
            <a:xfrm>
              <a:off x="4847653" y="1982358"/>
              <a:ext cx="1996758" cy="646331"/>
              <a:chOff x="10459021" y="4290362"/>
              <a:chExt cx="1996758" cy="646331"/>
            </a:xfrm>
          </p:grpSpPr>
          <p:sp>
            <p:nvSpPr>
              <p:cNvPr id="31" name="Flecha arriba 30"/>
              <p:cNvSpPr/>
              <p:nvPr/>
            </p:nvSpPr>
            <p:spPr>
              <a:xfrm rot="10800000">
                <a:off x="10459021" y="4445747"/>
                <a:ext cx="246507" cy="36549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" name="CuadroTexto 31"/>
              <p:cNvSpPr txBox="1"/>
              <p:nvPr/>
            </p:nvSpPr>
            <p:spPr>
              <a:xfrm>
                <a:off x="10768711" y="4290362"/>
                <a:ext cx="16870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3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8</a:t>
                </a:r>
                <a:r>
                  <a:rPr lang="es-ES" sz="3600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%</a:t>
                </a:r>
                <a:endParaRPr lang="es-ES" sz="3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8" name="Elipse 27"/>
            <p:cNvSpPr/>
            <p:nvPr/>
          </p:nvSpPr>
          <p:spPr>
            <a:xfrm>
              <a:off x="4200525" y="1729942"/>
              <a:ext cx="2251075" cy="11811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4559733" y="5268933"/>
            <a:ext cx="2556010" cy="1181100"/>
            <a:chOff x="4200525" y="1729942"/>
            <a:chExt cx="2556010" cy="1181100"/>
          </a:xfrm>
        </p:grpSpPr>
        <p:grpSp>
          <p:nvGrpSpPr>
            <p:cNvPr id="44" name="Grupo 43"/>
            <p:cNvGrpSpPr/>
            <p:nvPr/>
          </p:nvGrpSpPr>
          <p:grpSpPr>
            <a:xfrm>
              <a:off x="4847653" y="1997326"/>
              <a:ext cx="1908882" cy="646331"/>
              <a:chOff x="10459021" y="4305330"/>
              <a:chExt cx="1908882" cy="646331"/>
            </a:xfrm>
          </p:grpSpPr>
          <p:sp>
            <p:nvSpPr>
              <p:cNvPr id="46" name="Flecha arriba 45"/>
              <p:cNvSpPr/>
              <p:nvPr/>
            </p:nvSpPr>
            <p:spPr>
              <a:xfrm>
                <a:off x="10459021" y="4445747"/>
                <a:ext cx="246507" cy="36549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" name="CuadroTexto 46"/>
              <p:cNvSpPr txBox="1"/>
              <p:nvPr/>
            </p:nvSpPr>
            <p:spPr>
              <a:xfrm>
                <a:off x="10680835" y="4305330"/>
                <a:ext cx="16870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3600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6,6%</a:t>
                </a:r>
                <a:endParaRPr lang="es-ES" sz="3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5" name="Elipse 44"/>
            <p:cNvSpPr/>
            <p:nvPr/>
          </p:nvSpPr>
          <p:spPr>
            <a:xfrm>
              <a:off x="4200525" y="1729942"/>
              <a:ext cx="2251075" cy="11811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48" name="Conector angular 47"/>
          <p:cNvCxnSpPr/>
          <p:nvPr/>
        </p:nvCxnSpPr>
        <p:spPr>
          <a:xfrm flipV="1">
            <a:off x="7156195" y="4199459"/>
            <a:ext cx="3766319" cy="1803947"/>
          </a:xfrm>
          <a:prstGeom prst="bentConnector3">
            <a:avLst>
              <a:gd name="adj1" fmla="val 10007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angular 50"/>
          <p:cNvCxnSpPr/>
          <p:nvPr/>
        </p:nvCxnSpPr>
        <p:spPr>
          <a:xfrm>
            <a:off x="908762" y="4254396"/>
            <a:ext cx="3134703" cy="1687484"/>
          </a:xfrm>
          <a:prstGeom prst="bentConnector3">
            <a:avLst>
              <a:gd name="adj1" fmla="val 472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6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5400" dirty="0" smtClean="0"/>
              <a:t>5. Supervisión de Mercado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445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1075" y="1312512"/>
            <a:ext cx="8143875" cy="1323439"/>
          </a:xfrm>
          <a:prstGeom prst="rect">
            <a:avLst/>
          </a:prstGeom>
          <a:noFill/>
          <a:ln>
            <a:solidFill>
              <a:srgbClr val="92060B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8000" b="1" dirty="0" smtClean="0">
                <a:solidFill>
                  <a:srgbClr val="92060B"/>
                </a:solidFill>
                <a:latin typeface="+mj-lt"/>
                <a:ea typeface="Arial" charset="0"/>
                <a:cs typeface="Arial" charset="0"/>
              </a:rPr>
              <a:t> 26.799 </a:t>
            </a:r>
            <a:r>
              <a:rPr lang="es-ES_tradnl" sz="3600" b="1" dirty="0" smtClean="0">
                <a:solidFill>
                  <a:srgbClr val="92060B"/>
                </a:solidFill>
                <a:latin typeface="+mj-lt"/>
                <a:ea typeface="Arial" charset="0"/>
                <a:cs typeface="Arial" charset="0"/>
              </a:rPr>
              <a:t>Actuaciones inspectoras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43050" y="3070191"/>
            <a:ext cx="6163773" cy="1780863"/>
          </a:xfrm>
          <a:prstGeom prst="rect">
            <a:avLst/>
          </a:prstGeom>
        </p:spPr>
        <p:txBody>
          <a:bodyPr wrap="square" lIns="0" tIns="36000" rIns="0" bIns="3600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s-ES_tradnl" sz="2400" dirty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s-ES_tradnl" sz="2400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Control de productos alertados</a:t>
            </a:r>
            <a:endParaRPr lang="es-ES_tradnl" sz="2400" dirty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s-ES_tradnl" sz="2400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- 15 Campaña </a:t>
            </a:r>
            <a:r>
              <a:rPr lang="es-ES_tradnl" sz="2400" dirty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de Inspección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s-ES_tradnl" sz="2400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- Derivadas de reclamaciones y denuncias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s-ES_tradnl" sz="2400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- 174 </a:t>
            </a:r>
            <a:r>
              <a:rPr lang="es-ES_tradnl" sz="2400" dirty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Toma de </a:t>
            </a:r>
            <a:r>
              <a:rPr lang="es-ES_tradnl" sz="2400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muestras</a:t>
            </a:r>
          </a:p>
        </p:txBody>
      </p:sp>
      <p:sp>
        <p:nvSpPr>
          <p:cNvPr id="10" name="Título 3"/>
          <p:cNvSpPr>
            <a:spLocks noGrp="1"/>
          </p:cNvSpPr>
          <p:nvPr>
            <p:ph type="title"/>
          </p:nvPr>
        </p:nvSpPr>
        <p:spPr>
          <a:xfrm>
            <a:off x="1108074" y="498010"/>
            <a:ext cx="8484813" cy="594000"/>
          </a:xfrm>
        </p:spPr>
        <p:txBody>
          <a:bodyPr>
            <a:normAutofit/>
          </a:bodyPr>
          <a:lstStyle/>
          <a:p>
            <a:r>
              <a:rPr lang="es-ES_tradnl" dirty="0" smtClean="0"/>
              <a:t>Supervisión de mercado</a:t>
            </a:r>
            <a:endParaRPr lang="es-ES_tradnl" dirty="0">
              <a:solidFill>
                <a:srgbClr val="92D05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08075" y="5329296"/>
            <a:ext cx="9039225" cy="442035"/>
          </a:xfrm>
          <a:prstGeom prst="rect">
            <a:avLst/>
          </a:prstGeom>
        </p:spPr>
        <p:txBody>
          <a:bodyPr wrap="square" lIns="0" tIns="36000" rIns="0" bIns="3600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s-ES_tradnl" sz="2400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Procedimientos Sancionadores: 148 expedientes incoados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43" y="2856453"/>
            <a:ext cx="3145113" cy="227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9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031042" y="494676"/>
            <a:ext cx="10424850" cy="704538"/>
          </a:xfrm>
        </p:spPr>
        <p:txBody>
          <a:bodyPr>
            <a:noAutofit/>
          </a:bodyPr>
          <a:lstStyle/>
          <a:p>
            <a:r>
              <a:rPr lang="es-ES_tradnl" sz="3300" dirty="0" smtClean="0"/>
              <a:t>1. INFORMACIÓN, FORMACIÓN Y EDUCACIÓN</a:t>
            </a:r>
            <a:endParaRPr lang="es-ES_tradnl" sz="3300" dirty="0"/>
          </a:p>
        </p:txBody>
      </p:sp>
      <p:sp>
        <p:nvSpPr>
          <p:cNvPr id="8" name="Marcador de texto 18"/>
          <p:cNvSpPr>
            <a:spLocks noGrp="1"/>
          </p:cNvSpPr>
          <p:nvPr>
            <p:ph type="body" sz="quarter" idx="10"/>
          </p:nvPr>
        </p:nvSpPr>
        <p:spPr>
          <a:xfrm>
            <a:off x="1485900" y="974399"/>
            <a:ext cx="9969991" cy="1203996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rgbClr val="00B0F0"/>
                </a:solidFill>
              </a:rPr>
              <a:t>Información para hacer valer los </a:t>
            </a:r>
            <a:r>
              <a:rPr lang="es-ES_tradnl" sz="2400" dirty="0">
                <a:solidFill>
                  <a:srgbClr val="00B0F0"/>
                </a:solidFill>
              </a:rPr>
              <a:t>d</a:t>
            </a:r>
            <a:r>
              <a:rPr lang="es-ES_tradnl" sz="2400" dirty="0" smtClean="0">
                <a:solidFill>
                  <a:srgbClr val="00B0F0"/>
                </a:solidFill>
              </a:rPr>
              <a:t>erechos del consumidor</a:t>
            </a:r>
          </a:p>
          <a:p>
            <a:r>
              <a:rPr lang="es-ES_tradnl" sz="2400" dirty="0" smtClean="0">
                <a:solidFill>
                  <a:srgbClr val="00B0F0"/>
                </a:solidFill>
              </a:rPr>
              <a:t>Intergeneracional, todo el territorio, todo tipo de colectivos</a:t>
            </a:r>
            <a:endParaRPr lang="es-ES_tradnl" sz="2400" dirty="0">
              <a:solidFill>
                <a:srgbClr val="00B0F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908" y="2178395"/>
            <a:ext cx="997655" cy="21600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0314" y="2178395"/>
            <a:ext cx="899350" cy="20392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321" y="2151200"/>
            <a:ext cx="1065110" cy="226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9815" y="4570623"/>
            <a:ext cx="1223346" cy="216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6" y="3537176"/>
            <a:ext cx="1539222" cy="216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1876" y="4714623"/>
            <a:ext cx="1367383" cy="1980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1035" y="4570623"/>
            <a:ext cx="1283008" cy="2160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5819" y="4534623"/>
            <a:ext cx="1080000" cy="2160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59" y="4534623"/>
            <a:ext cx="1521576" cy="2160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131" y="2205200"/>
            <a:ext cx="1012060" cy="2160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5345" y="2143547"/>
            <a:ext cx="1056244" cy="2160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08" y="2178395"/>
            <a:ext cx="10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3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3"/>
          <p:cNvSpPr>
            <a:spLocks noGrp="1"/>
          </p:cNvSpPr>
          <p:nvPr>
            <p:ph type="title"/>
          </p:nvPr>
        </p:nvSpPr>
        <p:spPr>
          <a:xfrm>
            <a:off x="1108074" y="498010"/>
            <a:ext cx="8484813" cy="594000"/>
          </a:xfrm>
        </p:spPr>
        <p:txBody>
          <a:bodyPr>
            <a:normAutofit/>
          </a:bodyPr>
          <a:lstStyle/>
          <a:p>
            <a:r>
              <a:rPr lang="es-ES_tradnl" dirty="0" smtClean="0"/>
              <a:t>Campañas de Inspección 2022</a:t>
            </a:r>
            <a:endParaRPr lang="es-ES_tradnl" dirty="0">
              <a:solidFill>
                <a:srgbClr val="92D050"/>
              </a:solidFill>
            </a:endParaRPr>
          </a:p>
        </p:txBody>
      </p:sp>
      <p:sp>
        <p:nvSpPr>
          <p:cNvPr id="8" name="CuadroTexto 3"/>
          <p:cNvSpPr txBox="1">
            <a:spLocks noChangeArrowheads="1"/>
          </p:cNvSpPr>
          <p:nvPr/>
        </p:nvSpPr>
        <p:spPr bwMode="auto">
          <a:xfrm>
            <a:off x="814674" y="1198122"/>
            <a:ext cx="8691276" cy="5247590"/>
          </a:xfrm>
          <a:prstGeom prst="rect">
            <a:avLst/>
          </a:prstGeom>
          <a:noFill/>
          <a:ln w="9525">
            <a:solidFill>
              <a:srgbClr val="A6A6A6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es-ES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ÁMBITO AUTONÓMICO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endParaRPr lang="es-ES" altLang="es-ES" sz="800" b="1" u="sng" dirty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es-ES" altLang="es-ES" sz="24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Por novedades legislativas, sectores reclamados,…</a:t>
            </a:r>
            <a:r>
              <a:rPr lang="es-ES" altLang="es-ES" sz="20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s-ES" sz="20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1028700" lvl="1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Vivienda</a:t>
            </a:r>
            <a:endParaRPr lang="es-ES" b="1" dirty="0" smtClean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  <a:p>
            <a:pPr marL="1028700" lvl="1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Garantías</a:t>
            </a:r>
          </a:p>
          <a:p>
            <a:pPr marL="1028700" lvl="1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Ofertas y Promociones en grandes cadenas</a:t>
            </a:r>
          </a:p>
          <a:p>
            <a:pPr marL="1028700" lvl="1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Reparación de Aparatos electrónicos</a:t>
            </a:r>
          </a:p>
          <a:p>
            <a:pPr marL="1028700" lvl="1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Ayudas a la flotación (Toma de muestras</a:t>
            </a:r>
            <a:r>
              <a:rPr 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1" indent="0" algn="just">
              <a:lnSpc>
                <a:spcPct val="100000"/>
              </a:lnSpc>
              <a:spcBef>
                <a:spcPct val="0"/>
              </a:spcBef>
              <a:buNone/>
            </a:pPr>
            <a:endParaRPr lang="es-ES" b="1" dirty="0" smtClean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es-ES" altLang="es-ES" sz="24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Ejecutadas </a:t>
            </a:r>
            <a:r>
              <a:rPr lang="es-ES" altLang="es-E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de continuidad</a:t>
            </a:r>
          </a:p>
          <a:p>
            <a:pPr marL="1028700" lvl="1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s-ES" alt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Rebajas Invierno y Rebajas Verano</a:t>
            </a:r>
          </a:p>
          <a:p>
            <a:pPr marL="1028700" lvl="1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s-ES" alt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Comercio Electrónico</a:t>
            </a:r>
          </a:p>
          <a:p>
            <a:pPr marL="1028700" lvl="1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s-ES" alt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Promoción del Sistema Arbitral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7575" y="2972223"/>
            <a:ext cx="1982951" cy="169938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575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3"/>
          <p:cNvSpPr>
            <a:spLocks noGrp="1"/>
          </p:cNvSpPr>
          <p:nvPr>
            <p:ph type="title"/>
          </p:nvPr>
        </p:nvSpPr>
        <p:spPr>
          <a:xfrm>
            <a:off x="1108074" y="498010"/>
            <a:ext cx="8484813" cy="594000"/>
          </a:xfrm>
        </p:spPr>
        <p:txBody>
          <a:bodyPr>
            <a:normAutofit/>
          </a:bodyPr>
          <a:lstStyle/>
          <a:p>
            <a:r>
              <a:rPr lang="es-ES_tradnl" dirty="0" smtClean="0"/>
              <a:t>Campañas de Inspección 2022</a:t>
            </a:r>
            <a:endParaRPr lang="es-ES_tradnl" dirty="0">
              <a:solidFill>
                <a:srgbClr val="92D050"/>
              </a:solidFill>
            </a:endParaRPr>
          </a:p>
        </p:txBody>
      </p:sp>
      <p:sp>
        <p:nvSpPr>
          <p:cNvPr id="6" name="CuadroTexto 3"/>
          <p:cNvSpPr txBox="1">
            <a:spLocks noChangeArrowheads="1"/>
          </p:cNvSpPr>
          <p:nvPr/>
        </p:nvSpPr>
        <p:spPr bwMode="auto">
          <a:xfrm>
            <a:off x="937836" y="1298377"/>
            <a:ext cx="8655051" cy="5447645"/>
          </a:xfrm>
          <a:prstGeom prst="rect">
            <a:avLst/>
          </a:prstGeom>
          <a:noFill/>
          <a:ln w="9525">
            <a:solidFill>
              <a:srgbClr val="A6A6A6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es-ES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ÁMBITO NACIONAL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s-ES" altLang="es-ES" sz="800" b="1" u="sng" dirty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  <a:p>
            <a:pPr marL="1028700" lvl="1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s-ES" altLang="es-ES" b="1" dirty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Etiquetado </a:t>
            </a:r>
            <a:r>
              <a:rPr lang="es-ES" alt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de Bisutería</a:t>
            </a:r>
            <a:endParaRPr lang="es-ES" altLang="es-ES" b="1" dirty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  <a:p>
            <a:pPr marL="1028700" lvl="1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Aceite de Oliva Virgen y Virgen Extra</a:t>
            </a:r>
            <a:endParaRPr lang="es-ES" b="1" dirty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  <a:p>
            <a:pPr marL="1028700" lvl="1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Juguetes de Madera</a:t>
            </a:r>
          </a:p>
          <a:p>
            <a:pPr marL="1028700" lvl="1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Comprobación Reclamaciones en páginas </a:t>
            </a:r>
            <a:r>
              <a:rPr 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Web</a:t>
            </a:r>
          </a:p>
          <a:p>
            <a:pPr lvl="1" indent="0" algn="just">
              <a:lnSpc>
                <a:spcPct val="150000"/>
              </a:lnSpc>
              <a:spcBef>
                <a:spcPct val="0"/>
              </a:spcBef>
              <a:buNone/>
            </a:pPr>
            <a:endParaRPr lang="es-ES" b="1" dirty="0" smtClean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es-ES" altLang="es-ES" sz="24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Extras</a:t>
            </a:r>
          </a:p>
          <a:p>
            <a:pPr marL="1028700" lvl="1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Bonificación </a:t>
            </a:r>
            <a:r>
              <a:rPr lang="es-ES" b="1" dirty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Combustibles en Estaciones de </a:t>
            </a:r>
            <a:r>
              <a:rPr 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Servicio</a:t>
            </a:r>
          </a:p>
          <a:p>
            <a:pPr marL="1028700" lvl="1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s-ES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Productos alimentarios </a:t>
            </a:r>
            <a:endParaRPr lang="es-ES" b="1" dirty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475" y="3141250"/>
            <a:ext cx="2042337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6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147800" y="493429"/>
            <a:ext cx="9720000" cy="594000"/>
          </a:xfrm>
        </p:spPr>
        <p:txBody>
          <a:bodyPr>
            <a:normAutofit/>
          </a:bodyPr>
          <a:lstStyle/>
          <a:p>
            <a:r>
              <a:rPr lang="es-ES_tradnl" dirty="0" smtClean="0"/>
              <a:t>Productos alertados en 2022</a:t>
            </a:r>
            <a:endParaRPr lang="es-ES_tradnl" dirty="0">
              <a:solidFill>
                <a:srgbClr val="92D050"/>
              </a:solidFill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931251"/>
              </p:ext>
            </p:extLst>
          </p:nvPr>
        </p:nvGraphicFramePr>
        <p:xfrm>
          <a:off x="1262969" y="2177934"/>
          <a:ext cx="3974049" cy="1603333"/>
        </p:xfrm>
        <a:graphic>
          <a:graphicData uri="http://schemas.openxmlformats.org/drawingml/2006/table">
            <a:tbl>
              <a:tblPr lastRow="1" bandRow="1">
                <a:tableStyleId>{21E4AEA4-8DFA-4A89-87EB-49C32662AFE0}</a:tableStyleId>
              </a:tblPr>
              <a:tblGrid>
                <a:gridCol w="2594984">
                  <a:extLst>
                    <a:ext uri="{9D8B030D-6E8A-4147-A177-3AD203B41FA5}">
                      <a16:colId xmlns:a16="http://schemas.microsoft.com/office/drawing/2014/main" val="258919204"/>
                    </a:ext>
                  </a:extLst>
                </a:gridCol>
                <a:gridCol w="1379065">
                  <a:extLst>
                    <a:ext uri="{9D8B030D-6E8A-4147-A177-3AD203B41FA5}">
                      <a16:colId xmlns:a16="http://schemas.microsoft.com/office/drawing/2014/main" val="3938261799"/>
                    </a:ext>
                  </a:extLst>
                </a:gridCol>
              </a:tblGrid>
              <a:tr h="523055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EUROPA</a:t>
                      </a:r>
                      <a:endParaRPr lang="es-E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2.160</a:t>
                      </a:r>
                      <a:endParaRPr lang="es-ES" sz="18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37" marB="45737" anchor="ctr"/>
                </a:tc>
                <a:extLst>
                  <a:ext uri="{0D108BD9-81ED-4DB2-BD59-A6C34878D82A}">
                    <a16:rowId xmlns:a16="http://schemas.microsoft.com/office/drawing/2014/main" val="2060471156"/>
                  </a:ext>
                </a:extLst>
              </a:tr>
              <a:tr h="557223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ESPAÑA</a:t>
                      </a:r>
                      <a:endParaRPr lang="es-E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  726</a:t>
                      </a:r>
                      <a:endParaRPr lang="es-E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37" marB="45737" anchor="ctr"/>
                </a:tc>
                <a:extLst>
                  <a:ext uri="{0D108BD9-81ED-4DB2-BD59-A6C34878D82A}">
                    <a16:rowId xmlns:a16="http://schemas.microsoft.com/office/drawing/2014/main" val="2003644856"/>
                  </a:ext>
                </a:extLst>
              </a:tr>
              <a:tr h="523055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TOTAL</a:t>
                      </a:r>
                      <a:endParaRPr lang="es-E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solidFill>
                            <a:schemeClr val="lt1"/>
                          </a:solidFill>
                          <a:latin typeface="+mn-lt"/>
                          <a:cs typeface="+mn-cs"/>
                        </a:rPr>
                        <a:t>2.886</a:t>
                      </a:r>
                      <a:endParaRPr lang="es-E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37" marB="45737" anchor="ctr"/>
                </a:tc>
                <a:extLst>
                  <a:ext uri="{0D108BD9-81ED-4DB2-BD59-A6C34878D82A}">
                    <a16:rowId xmlns:a16="http://schemas.microsoft.com/office/drawing/2014/main" val="2174628444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293375"/>
              </p:ext>
            </p:extLst>
          </p:nvPr>
        </p:nvGraphicFramePr>
        <p:xfrm>
          <a:off x="975159" y="3972030"/>
          <a:ext cx="5197284" cy="249936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598642">
                  <a:extLst>
                    <a:ext uri="{9D8B030D-6E8A-4147-A177-3AD203B41FA5}">
                      <a16:colId xmlns:a16="http://schemas.microsoft.com/office/drawing/2014/main" val="4016033131"/>
                    </a:ext>
                  </a:extLst>
                </a:gridCol>
                <a:gridCol w="2598642">
                  <a:extLst>
                    <a:ext uri="{9D8B030D-6E8A-4147-A177-3AD203B41FA5}">
                      <a16:colId xmlns:a16="http://schemas.microsoft.com/office/drawing/2014/main" val="407403702"/>
                    </a:ext>
                  </a:extLst>
                </a:gridCol>
              </a:tblGrid>
              <a:tr h="4458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dirty="0" smtClean="0"/>
                        <a:t>Juguetes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800" dirty="0" smtClean="0"/>
                        <a:t>27,17 %</a:t>
                      </a:r>
                      <a:endParaRPr lang="es-E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45517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dirty="0" smtClean="0"/>
                        <a:t>Vehículos y </a:t>
                      </a:r>
                      <a:r>
                        <a:rPr lang="es-ES" sz="2800" dirty="0" err="1" smtClean="0"/>
                        <a:t>acc</a:t>
                      </a:r>
                      <a:r>
                        <a:rPr lang="es-ES" sz="28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800" dirty="0" smtClean="0"/>
                        <a:t>14,00 %</a:t>
                      </a:r>
                      <a:endParaRPr lang="es-E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51167"/>
                  </a:ext>
                </a:extLst>
              </a:tr>
              <a:tr h="8129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dirty="0" smtClean="0"/>
                        <a:t>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dirty="0" smtClean="0"/>
                        <a:t>EPI</a:t>
                      </a:r>
                      <a:r>
                        <a:rPr lang="es-ES" sz="2800" baseline="0" dirty="0" smtClean="0"/>
                        <a:t> </a:t>
                      </a:r>
                      <a:endParaRPr lang="es-E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8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aseline="0" dirty="0" smtClean="0"/>
                        <a:t>3,5 </a:t>
                      </a:r>
                      <a:r>
                        <a:rPr lang="es-ES" sz="2800" dirty="0" smtClean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035003"/>
                  </a:ext>
                </a:extLst>
              </a:tr>
              <a:tr h="445833">
                <a:tc>
                  <a:txBody>
                    <a:bodyPr/>
                    <a:lstStyle/>
                    <a:p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674351"/>
                  </a:ext>
                </a:extLst>
              </a:tr>
            </a:tbl>
          </a:graphicData>
        </a:graphic>
      </p:graphicFrame>
      <p:sp>
        <p:nvSpPr>
          <p:cNvPr id="6" name="Rounded Rectangle 29"/>
          <p:cNvSpPr/>
          <p:nvPr/>
        </p:nvSpPr>
        <p:spPr>
          <a:xfrm>
            <a:off x="1189479" y="6273357"/>
            <a:ext cx="4768644" cy="396066"/>
          </a:xfrm>
          <a:prstGeom prst="roundRect">
            <a:avLst>
              <a:gd name="adj" fmla="val 50000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_tradnl" b="1" dirty="0" smtClean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www.mscbs.gob.es/consumo/redAlertas</a:t>
            </a:r>
            <a:endParaRPr lang="es-ES_tradnl" b="1" dirty="0">
              <a:solidFill>
                <a:srgbClr val="500C0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0" name="Picture 2" descr="Resultado de imagen de LOGO RED DE ALERTA CONSU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962" y="1099924"/>
            <a:ext cx="2998838" cy="199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7758544" y="3112540"/>
            <a:ext cx="3852587" cy="553998"/>
          </a:xfrm>
          <a:prstGeom prst="rect">
            <a:avLst/>
          </a:prstGeom>
          <a:noFill/>
          <a:ln w="28575">
            <a:solidFill>
              <a:srgbClr val="CF5D6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s-ES" sz="1200" b="1" i="0" dirty="0" smtClean="0">
              <a:solidFill>
                <a:srgbClr val="99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" sz="1200" b="1" i="0" dirty="0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País de origen de los productos alertados</a:t>
            </a:r>
          </a:p>
          <a:p>
            <a:endParaRPr lang="es-ES" sz="1200" b="1" i="0" dirty="0" smtClean="0">
              <a:solidFill>
                <a:srgbClr val="99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174706" y="1294136"/>
            <a:ext cx="6140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s-ES_tradnl" sz="24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25.169 </a:t>
            </a:r>
            <a:r>
              <a:rPr lang="es-ES_tradnl" sz="2400" b="1" dirty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actuaciones </a:t>
            </a:r>
            <a:r>
              <a:rPr lang="es-ES_tradnl" sz="24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por </a:t>
            </a:r>
            <a:r>
              <a:rPr lang="es-ES_tradnl" sz="2400" b="1" dirty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red de alerta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2886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544" y="3844249"/>
            <a:ext cx="3852587" cy="28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1726" y="1148268"/>
            <a:ext cx="34900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0" b="1" dirty="0" smtClean="0">
                <a:solidFill>
                  <a:srgbClr val="92060B"/>
                </a:solidFill>
                <a:latin typeface="+mj-lt"/>
                <a:ea typeface="Arial" charset="0"/>
                <a:cs typeface="Arial" charset="0"/>
              </a:rPr>
              <a:t>637.604</a:t>
            </a:r>
            <a:endParaRPr lang="es-ES_tradnl" sz="8000" b="1" dirty="0">
              <a:solidFill>
                <a:srgbClr val="92060B"/>
              </a:solidFill>
              <a:latin typeface="+mj-lt"/>
              <a:ea typeface="Arial" charset="0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20184" y="1798255"/>
            <a:ext cx="870332" cy="0"/>
          </a:xfrm>
          <a:prstGeom prst="line">
            <a:avLst/>
          </a:prstGeom>
          <a:ln w="12700">
            <a:solidFill>
              <a:schemeClr val="accent2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1919386" y="2587168"/>
            <a:ext cx="10471998" cy="4935573"/>
          </a:xfrm>
          <a:prstGeom prst="rect">
            <a:avLst/>
          </a:prstGeom>
        </p:spPr>
        <p:txBody>
          <a:bodyPr wrap="square" lIns="0" tIns="36000" rIns="0" bIns="36000" numCol="1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s-ES_tradnl" sz="36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66,14% Juguetes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s-ES_tradnl" sz="2000" b="1" dirty="0" smtClean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0" lvl="3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s-ES_tradnl" sz="32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13,24 % EPIs</a:t>
            </a:r>
          </a:p>
          <a:p>
            <a:pPr marL="2171700" lvl="4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s-ES_tradnl" sz="32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5,70% Mascarillas Higiénicas</a:t>
            </a:r>
          </a:p>
          <a:p>
            <a:pPr marL="2628900" lvl="5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s-ES_tradnl" sz="32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4,52% Material Eléctrico</a:t>
            </a:r>
          </a:p>
          <a:p>
            <a:pPr marL="2628900" lvl="5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s-ES_tradnl" sz="2000" b="1" dirty="0" smtClean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  <a:p>
            <a:pPr marL="4000500" lvl="8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s-ES_tradnl" sz="28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2,77% Textil</a:t>
            </a:r>
          </a:p>
          <a:p>
            <a:pPr marL="4000500" lvl="8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s-ES_tradnl" sz="2800" b="1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rPr>
              <a:t>2,09% Calzado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s-ES_tradnl" sz="3600" b="1" dirty="0" smtClean="0">
              <a:solidFill>
                <a:srgbClr val="92060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ítulo 3"/>
          <p:cNvSpPr>
            <a:spLocks noGrp="1"/>
          </p:cNvSpPr>
          <p:nvPr>
            <p:ph type="title"/>
          </p:nvPr>
        </p:nvSpPr>
        <p:spPr>
          <a:xfrm>
            <a:off x="1090516" y="490169"/>
            <a:ext cx="9720000" cy="594000"/>
          </a:xfrm>
        </p:spPr>
        <p:txBody>
          <a:bodyPr>
            <a:normAutofit/>
          </a:bodyPr>
          <a:lstStyle/>
          <a:p>
            <a:r>
              <a:rPr lang="es-ES_tradnl" dirty="0"/>
              <a:t>Productos intervenidos en </a:t>
            </a:r>
            <a:r>
              <a:rPr lang="es-ES_tradnl" dirty="0" smtClean="0"/>
              <a:t>2022</a:t>
            </a:r>
            <a:endParaRPr lang="es-ES_tradnl" dirty="0"/>
          </a:p>
        </p:txBody>
      </p:sp>
      <p:sp>
        <p:nvSpPr>
          <p:cNvPr id="8" name="Marcador de texto 18"/>
          <p:cNvSpPr>
            <a:spLocks noGrp="1"/>
          </p:cNvSpPr>
          <p:nvPr>
            <p:ph type="body" sz="quarter" idx="10"/>
          </p:nvPr>
        </p:nvSpPr>
        <p:spPr>
          <a:xfrm>
            <a:off x="5195791" y="1637837"/>
            <a:ext cx="6653309" cy="380944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rgbClr val="92060B"/>
                </a:solidFill>
                <a:latin typeface="Arial" charset="0"/>
              </a:rPr>
              <a:t>Unidades intervenidas del mercado aragonés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47" y="5376158"/>
            <a:ext cx="2016863" cy="1335176"/>
          </a:xfrm>
          <a:prstGeom prst="rect">
            <a:avLst/>
          </a:prstGeom>
        </p:spPr>
      </p:pic>
      <p:pic>
        <p:nvPicPr>
          <p:cNvPr id="5122" name="Picture 2" descr="Juguetes para bebes-Colorear dibujos,letras, Actividades infanti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2273" y="2288205"/>
            <a:ext cx="1390651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Guirnalda luminosa solar LED Vivo (10 luces, Largo: 240 cm) | BAUHA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11" y="4744938"/>
            <a:ext cx="1154990" cy="115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sultado de imagen de mascarillas higiénic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921" y="3883507"/>
            <a:ext cx="1145535" cy="113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Resultado de imagen de Guantes De Cocina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6710">
            <a:off x="849783" y="3354309"/>
            <a:ext cx="894497" cy="89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acer Puzzl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953" y="2535410"/>
            <a:ext cx="1063625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Imagen 7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964" y="5348514"/>
            <a:ext cx="2940358" cy="705686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1280860" y="1323549"/>
            <a:ext cx="9720000" cy="1107996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s-ES_tradnl" sz="6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Gracias</a:t>
            </a:r>
            <a:endParaRPr lang="es-ES_tradnl" sz="66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Marcador de texto 11"/>
          <p:cNvSpPr txBox="1">
            <a:spLocks/>
          </p:cNvSpPr>
          <p:nvPr/>
        </p:nvSpPr>
        <p:spPr>
          <a:xfrm>
            <a:off x="4513006" y="2637680"/>
            <a:ext cx="5604388" cy="2468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1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 smtClean="0">
                <a:solidFill>
                  <a:schemeClr val="bg1"/>
                </a:solidFill>
              </a:rPr>
              <a:t>Dirección General de Protección de Consumidores y Usuarios</a:t>
            </a:r>
          </a:p>
          <a:p>
            <a:r>
              <a:rPr lang="es-ES" sz="1600" b="0" dirty="0" smtClean="0">
                <a:solidFill>
                  <a:schemeClr val="bg1"/>
                </a:solidFill>
              </a:rPr>
              <a:t>Pza. del Pilar 3. 50003 Zaragoza</a:t>
            </a:r>
          </a:p>
          <a:p>
            <a:r>
              <a:rPr lang="es-ES" sz="1600" b="0" dirty="0" smtClean="0">
                <a:solidFill>
                  <a:schemeClr val="bg1"/>
                </a:solidFill>
              </a:rPr>
              <a:t>976715612</a:t>
            </a:r>
          </a:p>
          <a:p>
            <a:endParaRPr lang="es-ES" b="0" dirty="0" smtClean="0">
              <a:solidFill>
                <a:schemeClr val="bg1"/>
              </a:solidFill>
            </a:endParaRPr>
          </a:p>
          <a:p>
            <a:pPr algn="ctr"/>
            <a:r>
              <a:rPr lang="es-ES" sz="2000" b="0" dirty="0" smtClean="0">
                <a:solidFill>
                  <a:schemeClr val="bg1"/>
                </a:solidFill>
              </a:rPr>
              <a:t>consumo@aragon.es</a:t>
            </a:r>
          </a:p>
          <a:p>
            <a:pPr algn="ctr"/>
            <a:r>
              <a:rPr lang="es-ES" sz="2000" b="0" dirty="0" smtClean="0">
                <a:solidFill>
                  <a:schemeClr val="bg1"/>
                </a:solidFill>
              </a:rPr>
              <a:t>@</a:t>
            </a:r>
            <a:r>
              <a:rPr lang="es-ES" sz="2000" b="0" dirty="0" err="1" smtClean="0">
                <a:solidFill>
                  <a:schemeClr val="bg1"/>
                </a:solidFill>
              </a:rPr>
              <a:t>ConsumoAragon</a:t>
            </a:r>
            <a:endParaRPr lang="es-ES" sz="2000" b="0" dirty="0" smtClean="0">
              <a:solidFill>
                <a:schemeClr val="bg1"/>
              </a:solidFill>
            </a:endParaRPr>
          </a:p>
          <a:p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31" y="5119410"/>
            <a:ext cx="1163894" cy="11638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33" y="600841"/>
            <a:ext cx="3203968" cy="565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224000" y="554636"/>
            <a:ext cx="9720000" cy="1119362"/>
          </a:xfrm>
        </p:spPr>
        <p:txBody>
          <a:bodyPr>
            <a:normAutofit/>
          </a:bodyPr>
          <a:lstStyle/>
          <a:p>
            <a:r>
              <a:rPr lang="es-ES_tradnl" dirty="0" smtClean="0"/>
              <a:t>Formación en Consumo</a:t>
            </a:r>
            <a:endParaRPr lang="es-ES_tradnl" dirty="0"/>
          </a:p>
        </p:txBody>
      </p:sp>
      <p:sp>
        <p:nvSpPr>
          <p:cNvPr id="8" name="Marcador de texto 18"/>
          <p:cNvSpPr>
            <a:spLocks noGrp="1"/>
          </p:cNvSpPr>
          <p:nvPr>
            <p:ph type="body" sz="quarter" idx="10"/>
          </p:nvPr>
        </p:nvSpPr>
        <p:spPr>
          <a:xfrm>
            <a:off x="1349081" y="1125776"/>
            <a:ext cx="9720000" cy="380944"/>
          </a:xfrm>
        </p:spPr>
        <p:txBody>
          <a:bodyPr>
            <a:noAutofit/>
          </a:bodyPr>
          <a:lstStyle/>
          <a:p>
            <a:r>
              <a:rPr lang="es-ES" sz="2400" dirty="0" smtClean="0"/>
              <a:t>Educación permanente para todas las edades</a:t>
            </a:r>
            <a:endParaRPr lang="es-ES" sz="240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55276" y="1715201"/>
            <a:ext cx="5835493" cy="468193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90000" rIns="0" bIns="90000" numCol="1" spcCol="18000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ts val="2060"/>
              </a:lnSpc>
              <a:buClr>
                <a:schemeClr val="accent1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2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Formación (ciudadanía/profesionales</a:t>
            </a:r>
            <a:r>
              <a:rPr lang="es-ES" sz="2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): </a:t>
            </a:r>
          </a:p>
          <a:p>
            <a:pPr marL="628650" lvl="1" indent="-176213">
              <a:lnSpc>
                <a:spcPts val="2060"/>
              </a:lnSpc>
              <a:buFont typeface="Wingdings" panose="05000000000000000000" pitchFamily="2" charset="2"/>
              <a:buChar char="§"/>
            </a:pPr>
            <a:r>
              <a:rPr lang="es-ES" sz="22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Cursos / Jornadas / Aulas </a:t>
            </a:r>
            <a:r>
              <a:rPr lang="es-ES" sz="22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s-ES" sz="22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consumo</a:t>
            </a:r>
          </a:p>
          <a:p>
            <a:pPr marL="452437" lvl="1" indent="0">
              <a:lnSpc>
                <a:spcPts val="2060"/>
              </a:lnSpc>
              <a:buNone/>
            </a:pPr>
            <a:endParaRPr lang="es-ES" sz="22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 algn="l">
              <a:lnSpc>
                <a:spcPts val="2060"/>
              </a:lnSpc>
              <a:buFont typeface="Arial" panose="020B0604020202020204" pitchFamily="34" charset="0"/>
              <a:buChar char="•"/>
            </a:pPr>
            <a:r>
              <a:rPr lang="es-ES" sz="2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Programa de Educación Permanente:</a:t>
            </a:r>
          </a:p>
          <a:p>
            <a:pPr marL="628650" lvl="1" indent="-176213">
              <a:lnSpc>
                <a:spcPts val="2060"/>
              </a:lnSpc>
              <a:buFont typeface="Wingdings" panose="05000000000000000000" pitchFamily="2" charset="2"/>
              <a:buChar char="§"/>
            </a:pPr>
            <a:r>
              <a:rPr lang="es-ES" sz="22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Talleres-conferencias: </a:t>
            </a:r>
            <a:r>
              <a:rPr lang="es-ES" sz="22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101</a:t>
            </a:r>
            <a:endParaRPr lang="es-ES" sz="22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marL="628650" lvl="1" indent="-176213">
              <a:lnSpc>
                <a:spcPts val="2060"/>
              </a:lnSpc>
              <a:buFont typeface="Wingdings" panose="05000000000000000000" pitchFamily="2" charset="2"/>
              <a:buChar char="§"/>
            </a:pPr>
            <a:r>
              <a:rPr lang="es-ES" sz="22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Nº </a:t>
            </a:r>
            <a:r>
              <a:rPr lang="es-ES" sz="22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de participantes: </a:t>
            </a:r>
            <a:r>
              <a:rPr lang="es-ES" sz="22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1.885 personas</a:t>
            </a:r>
          </a:p>
          <a:p>
            <a:pPr marL="628650" lvl="1" indent="-176213">
              <a:lnSpc>
                <a:spcPts val="2060"/>
              </a:lnSpc>
              <a:buFont typeface="Wingdings" panose="05000000000000000000" pitchFamily="2" charset="2"/>
              <a:buChar char="§"/>
            </a:pPr>
            <a:endParaRPr lang="es-ES" sz="22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 algn="l">
              <a:lnSpc>
                <a:spcPts val="2060"/>
              </a:lnSpc>
              <a:buFont typeface="Arial" panose="020B0604020202020204" pitchFamily="34" charset="0"/>
              <a:buChar char="•"/>
            </a:pPr>
            <a:r>
              <a:rPr lang="es-ES" sz="2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Convenio Universidad de Zaragoza (</a:t>
            </a:r>
            <a:r>
              <a:rPr lang="es-ES" sz="22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universitarios / Universidad de la Experiencia):</a:t>
            </a:r>
            <a:endParaRPr lang="es-ES" sz="22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marL="628650" lvl="1" indent="-176213">
              <a:lnSpc>
                <a:spcPts val="2060"/>
              </a:lnSpc>
              <a:buFont typeface="Wingdings" panose="05000000000000000000" pitchFamily="2" charset="2"/>
              <a:buChar char="§"/>
            </a:pPr>
            <a:r>
              <a:rPr lang="es-ES" sz="22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Conferencias-cursos: </a:t>
            </a:r>
            <a:r>
              <a:rPr lang="es-ES" sz="22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90</a:t>
            </a:r>
            <a:endParaRPr lang="es-ES" sz="22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marL="628650" lvl="1" indent="-176213">
              <a:lnSpc>
                <a:spcPts val="2060"/>
              </a:lnSpc>
              <a:buFont typeface="Wingdings" panose="05000000000000000000" pitchFamily="2" charset="2"/>
              <a:buChar char="§"/>
            </a:pPr>
            <a:r>
              <a:rPr lang="es-ES" sz="22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Nº </a:t>
            </a:r>
            <a:r>
              <a:rPr lang="es-ES" sz="22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de participantes: </a:t>
            </a:r>
            <a:r>
              <a:rPr lang="es-ES" sz="22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3.867</a:t>
            </a:r>
            <a:r>
              <a:rPr lang="es-ES" sz="22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2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personas</a:t>
            </a:r>
          </a:p>
          <a:p>
            <a:pPr marL="285750" indent="-285750" algn="l">
              <a:lnSpc>
                <a:spcPts val="2060"/>
              </a:lnSpc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6558865" y="4740699"/>
            <a:ext cx="5924343" cy="2117301"/>
            <a:chOff x="7160217" y="4544285"/>
            <a:chExt cx="4904536" cy="2117301"/>
          </a:xfrm>
        </p:grpSpPr>
        <p:sp>
          <p:nvSpPr>
            <p:cNvPr id="4" name="CuadroTexto 3"/>
            <p:cNvSpPr txBox="1"/>
            <p:nvPr/>
          </p:nvSpPr>
          <p:spPr>
            <a:xfrm>
              <a:off x="7160217" y="5045759"/>
              <a:ext cx="4904536" cy="16158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65113" lvl="0">
                <a:lnSpc>
                  <a:spcPts val="2060"/>
                </a:lnSpc>
              </a:pPr>
              <a:r>
                <a:rPr lang="es-ES" sz="2400" dirty="0" smtClean="0">
                  <a:solidFill>
                    <a:srgbClr val="92060B"/>
                  </a:solidFill>
                  <a:latin typeface="Arial" charset="0"/>
                  <a:ea typeface="Arial" charset="0"/>
                  <a:cs typeface="Arial" charset="0"/>
                </a:rPr>
                <a:t>Nº </a:t>
              </a:r>
              <a:r>
                <a:rPr lang="es-ES" sz="2400" dirty="0">
                  <a:solidFill>
                    <a:srgbClr val="92060B"/>
                  </a:solidFill>
                  <a:latin typeface="Arial" charset="0"/>
                  <a:ea typeface="Arial" charset="0"/>
                  <a:cs typeface="Arial" charset="0"/>
                </a:rPr>
                <a:t>de acciones formativas: </a:t>
              </a:r>
              <a:r>
                <a:rPr lang="es-ES" sz="2400" b="1" dirty="0" smtClean="0">
                  <a:solidFill>
                    <a:srgbClr val="92060B"/>
                  </a:solidFill>
                  <a:latin typeface="Arial" charset="0"/>
                  <a:ea typeface="Arial" charset="0"/>
                  <a:cs typeface="Arial" charset="0"/>
                </a:rPr>
                <a:t>207</a:t>
              </a:r>
              <a:endParaRPr lang="es-ES" sz="2400" b="1" dirty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65113" lvl="0">
                <a:lnSpc>
                  <a:spcPts val="2060"/>
                </a:lnSpc>
              </a:pPr>
              <a:endParaRPr lang="es-ES" sz="2400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65113" lvl="0">
                <a:lnSpc>
                  <a:spcPts val="2060"/>
                </a:lnSpc>
              </a:pPr>
              <a:r>
                <a:rPr lang="es-ES" sz="2400" dirty="0" smtClean="0">
                  <a:solidFill>
                    <a:srgbClr val="92060B"/>
                  </a:solidFill>
                  <a:latin typeface="Arial" charset="0"/>
                  <a:ea typeface="Arial" charset="0"/>
                  <a:cs typeface="Arial" charset="0"/>
                </a:rPr>
                <a:t>Horas </a:t>
              </a:r>
              <a:r>
                <a:rPr lang="es-ES" sz="2400" dirty="0">
                  <a:solidFill>
                    <a:srgbClr val="92060B"/>
                  </a:solidFill>
                  <a:latin typeface="Arial" charset="0"/>
                  <a:ea typeface="Arial" charset="0"/>
                  <a:cs typeface="Arial" charset="0"/>
                </a:rPr>
                <a:t>de formación: </a:t>
              </a:r>
              <a:r>
                <a:rPr lang="es-ES" sz="2400" b="1" dirty="0" smtClean="0">
                  <a:solidFill>
                    <a:srgbClr val="92060B"/>
                  </a:solidFill>
                  <a:latin typeface="Arial" charset="0"/>
                  <a:ea typeface="Arial" charset="0"/>
                  <a:cs typeface="Arial" charset="0"/>
                </a:rPr>
                <a:t>641</a:t>
              </a:r>
              <a:endParaRPr lang="es-ES" sz="2400" b="1" dirty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65113" lvl="0">
                <a:lnSpc>
                  <a:spcPts val="2060"/>
                </a:lnSpc>
              </a:pPr>
              <a:endParaRPr lang="es-ES" sz="2400" dirty="0" smtClean="0">
                <a:solidFill>
                  <a:srgbClr val="92060B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65113" lvl="0">
                <a:lnSpc>
                  <a:spcPts val="2060"/>
                </a:lnSpc>
              </a:pPr>
              <a:r>
                <a:rPr lang="es-ES" sz="2400" dirty="0" smtClean="0">
                  <a:solidFill>
                    <a:srgbClr val="92060B"/>
                  </a:solidFill>
                  <a:latin typeface="Arial" charset="0"/>
                  <a:ea typeface="Arial" charset="0"/>
                  <a:cs typeface="Arial" charset="0"/>
                </a:rPr>
                <a:t>Participantes</a:t>
              </a:r>
              <a:r>
                <a:rPr lang="es-ES" sz="2400" dirty="0">
                  <a:solidFill>
                    <a:srgbClr val="92060B"/>
                  </a:solidFill>
                  <a:latin typeface="Arial" charset="0"/>
                  <a:ea typeface="Arial" charset="0"/>
                  <a:cs typeface="Arial" charset="0"/>
                </a:rPr>
                <a:t>: </a:t>
              </a:r>
              <a:r>
                <a:rPr lang="es-ES" sz="2400" b="1" dirty="0" smtClean="0">
                  <a:solidFill>
                    <a:srgbClr val="92060B"/>
                  </a:solidFill>
                  <a:latin typeface="Arial" charset="0"/>
                  <a:ea typeface="Arial" charset="0"/>
                  <a:cs typeface="Arial" charset="0"/>
                </a:rPr>
                <a:t>7.609</a:t>
              </a:r>
            </a:p>
            <a:p>
              <a:pPr marL="265113" lvl="0">
                <a:lnSpc>
                  <a:spcPts val="2060"/>
                </a:lnSpc>
              </a:pPr>
              <a:endParaRPr lang="es-ES" sz="6600" b="1" i="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Rounded Rectangle 29"/>
            <p:cNvSpPr/>
            <p:nvPr/>
          </p:nvSpPr>
          <p:spPr>
            <a:xfrm>
              <a:off x="7970905" y="4544285"/>
              <a:ext cx="3702658" cy="335981"/>
            </a:xfrm>
            <a:prstGeom prst="roundRect">
              <a:avLst>
                <a:gd name="adj" fmla="val 0"/>
              </a:avLst>
            </a:prstGeom>
            <a:solidFill>
              <a:srgbClr val="9206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_tradnl" sz="1600" b="1" dirty="0" smtClean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TOTAL ACCIONES FORMATIVAS</a:t>
              </a:r>
              <a:endParaRPr lang="es-ES_tradnl" sz="16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865" y="1713470"/>
            <a:ext cx="1684586" cy="2261687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95000"/>
              </p:ext>
            </p:extLst>
          </p:nvPr>
        </p:nvGraphicFramePr>
        <p:xfrm>
          <a:off x="8311547" y="1513440"/>
          <a:ext cx="3753206" cy="3095310"/>
        </p:xfrm>
        <a:graphic>
          <a:graphicData uri="http://schemas.openxmlformats.org/drawingml/2006/table">
            <a:tbl>
              <a:tblPr firstRow="1" firstCol="1" bandRow="1"/>
              <a:tblGrid>
                <a:gridCol w="3753206">
                  <a:extLst>
                    <a:ext uri="{9D8B030D-6E8A-4147-A177-3AD203B41FA5}">
                      <a16:colId xmlns:a16="http://schemas.microsoft.com/office/drawing/2014/main" val="441170034"/>
                    </a:ext>
                  </a:extLst>
                </a:gridCol>
              </a:tblGrid>
              <a:tr h="224187">
                <a:tc>
                  <a:txBody>
                    <a:bodyPr/>
                    <a:lstStyle/>
                    <a:p>
                      <a:pPr algn="just">
                        <a:spcBef>
                          <a:spcPts val="1500"/>
                        </a:spcBef>
                        <a:spcAft>
                          <a:spcPts val="0"/>
                        </a:spcAft>
                        <a:tabLst>
                          <a:tab pos="2247900" algn="l"/>
                        </a:tabLs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Etiquetado de alimentos</a:t>
                      </a:r>
                      <a:endParaRPr lang="es-E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839423"/>
                  </a:ext>
                </a:extLst>
              </a:tr>
              <a:tr h="448374">
                <a:tc>
                  <a:txBody>
                    <a:bodyPr/>
                    <a:lstStyle/>
                    <a:p>
                      <a:pPr algn="just">
                        <a:spcBef>
                          <a:spcPts val="150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Consumo responsable y con seguridad. Prácticas desleales</a:t>
                      </a:r>
                      <a:endParaRPr lang="es-E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132021"/>
                  </a:ext>
                </a:extLst>
              </a:tr>
              <a:tr h="224187">
                <a:tc>
                  <a:txBody>
                    <a:bodyPr/>
                    <a:lstStyle/>
                    <a:p>
                      <a:pPr algn="just">
                        <a:spcBef>
                          <a:spcPts val="15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Factura eléctrica y consumo responsable</a:t>
                      </a:r>
                      <a:endParaRPr lang="es-ES" sz="12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730920"/>
                  </a:ext>
                </a:extLst>
              </a:tr>
              <a:tr h="224187">
                <a:tc>
                  <a:txBody>
                    <a:bodyPr/>
                    <a:lstStyle/>
                    <a:p>
                      <a:pPr algn="just">
                        <a:spcBef>
                          <a:spcPts val="15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Educación financiera</a:t>
                      </a:r>
                      <a:endParaRPr lang="es-ES" sz="12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453900"/>
                  </a:ext>
                </a:extLst>
              </a:tr>
              <a:tr h="224187">
                <a:tc>
                  <a:txBody>
                    <a:bodyPr/>
                    <a:lstStyle/>
                    <a:p>
                      <a:pPr algn="just">
                        <a:spcBef>
                          <a:spcPts val="150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Alimentos de Aragón </a:t>
                      </a:r>
                      <a:r>
                        <a:rPr lang="es-ES" sz="1400" b="1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 calidad diferenciada</a:t>
                      </a:r>
                      <a:endParaRPr lang="es-E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568399"/>
                  </a:ext>
                </a:extLst>
              </a:tr>
              <a:tr h="224187">
                <a:tc>
                  <a:txBody>
                    <a:bodyPr/>
                    <a:lstStyle/>
                    <a:p>
                      <a:pPr algn="just">
                        <a:spcBef>
                          <a:spcPts val="15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Compras seguras por internet</a:t>
                      </a:r>
                      <a:endParaRPr lang="es-ES" sz="12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9904607"/>
                  </a:ext>
                </a:extLst>
              </a:tr>
              <a:tr h="224187">
                <a:tc>
                  <a:txBody>
                    <a:bodyPr/>
                    <a:lstStyle/>
                    <a:p>
                      <a:pPr algn="just">
                        <a:spcBef>
                          <a:spcPts val="15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Los derechos del consumidor a tu alcance</a:t>
                      </a:r>
                      <a:endParaRPr lang="es-ES" sz="12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408276"/>
                  </a:ext>
                </a:extLst>
              </a:tr>
              <a:tr h="448374">
                <a:tc>
                  <a:txBody>
                    <a:bodyPr/>
                    <a:lstStyle/>
                    <a:p>
                      <a:pPr algn="just">
                        <a:spcBef>
                          <a:spcPts val="15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Encuentro comercio-consumidores por la accesibilidad</a:t>
                      </a:r>
                      <a:endParaRPr lang="es-ES" sz="12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564263"/>
                  </a:ext>
                </a:extLst>
              </a:tr>
              <a:tr h="224187">
                <a:tc>
                  <a:txBody>
                    <a:bodyPr/>
                    <a:lstStyle/>
                    <a:p>
                      <a:pPr algn="just">
                        <a:spcBef>
                          <a:spcPts val="150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Dieta sana y segura para consumidores celíacos</a:t>
                      </a:r>
                      <a:endParaRPr lang="es-ES" sz="12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156212"/>
                  </a:ext>
                </a:extLst>
              </a:tr>
              <a:tr h="224187">
                <a:tc>
                  <a:txBody>
                    <a:bodyPr/>
                    <a:lstStyle/>
                    <a:p>
                      <a:pPr algn="just">
                        <a:spcBef>
                          <a:spcPts val="150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Economía circular y consumo responsable</a:t>
                      </a:r>
                      <a:endParaRPr lang="es-E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3802891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980686" y="171520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90440" rIns="9144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ato" charset="0"/>
              <a:ea typeface="Times New Roman" panose="02020603050405020304" pitchFamily="18" charset="0"/>
              <a:cs typeface="Helvetica" panose="020B0504020202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147800" y="582138"/>
            <a:ext cx="9720000" cy="594000"/>
          </a:xfrm>
        </p:spPr>
        <p:txBody>
          <a:bodyPr>
            <a:normAutofit/>
          </a:bodyPr>
          <a:lstStyle/>
          <a:p>
            <a:r>
              <a:rPr lang="es-ES_tradnl" dirty="0" smtClean="0"/>
              <a:t>Educación del Consumidor</a:t>
            </a:r>
            <a:endParaRPr lang="es-ES_tradnl" dirty="0"/>
          </a:p>
        </p:txBody>
      </p:sp>
      <p:sp>
        <p:nvSpPr>
          <p:cNvPr id="8" name="Marcador de texto 18"/>
          <p:cNvSpPr>
            <a:spLocks noGrp="1"/>
          </p:cNvSpPr>
          <p:nvPr>
            <p:ph type="body" sz="quarter" idx="10"/>
          </p:nvPr>
        </p:nvSpPr>
        <p:spPr>
          <a:xfrm>
            <a:off x="1224000" y="1200537"/>
            <a:ext cx="9720000" cy="380944"/>
          </a:xfrm>
        </p:spPr>
        <p:txBody>
          <a:bodyPr>
            <a:noAutofit/>
          </a:bodyPr>
          <a:lstStyle/>
          <a:p>
            <a:r>
              <a:rPr lang="es-ES" sz="2400" dirty="0" smtClean="0"/>
              <a:t>Primaria</a:t>
            </a:r>
            <a:r>
              <a:rPr lang="es-ES" sz="2400" dirty="0"/>
              <a:t> </a:t>
            </a:r>
            <a:r>
              <a:rPr lang="es-ES" sz="2400" dirty="0" smtClean="0"/>
              <a:t>/ ESO</a:t>
            </a:r>
            <a:r>
              <a:rPr lang="es-ES" sz="2400" dirty="0"/>
              <a:t> </a:t>
            </a:r>
            <a:r>
              <a:rPr lang="es-ES" sz="2400" dirty="0" smtClean="0"/>
              <a:t>/ Bachiller / FP = 4.050 alumnos</a:t>
            </a:r>
            <a:endParaRPr lang="es-ES" sz="240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66428" y="4207185"/>
            <a:ext cx="6354540" cy="1848881"/>
          </a:xfrm>
          <a:prstGeom prst="rect">
            <a:avLst/>
          </a:prstGeom>
        </p:spPr>
        <p:txBody>
          <a:bodyPr wrap="square" lIns="0" tIns="90000" rIns="0" bIns="90000" numCol="1" spcCol="18000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3675" marR="0" lvl="0" indent="-193675" algn="l" defTabSz="914400" rtl="0" eaLnBrk="1" fontAlgn="auto" latinLnBrk="0" hangingPunct="1">
              <a:lnSpc>
                <a:spcPts val="206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00C0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Concursos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rgbClr val="500C0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Escolares</a:t>
            </a:r>
            <a:r>
              <a:rPr lang="es-ES" sz="2000" b="1" dirty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s-ES" sz="2000" b="1" dirty="0" smtClean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167 </a:t>
            </a:r>
            <a:r>
              <a:rPr lang="es-ES" sz="2000" b="1" dirty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alumnos 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rgbClr val="500C0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participantes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500C0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628650" marR="0" lvl="1" indent="-176213" algn="l" defTabSz="914400" rtl="0" eaLnBrk="1" fontAlgn="auto" latinLnBrk="0" hangingPunct="1">
              <a:lnSpc>
                <a:spcPts val="206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Consumópolis17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628650" marR="0" lvl="1" indent="-176213" algn="l" defTabSz="914400" rtl="0" eaLnBrk="1" fontAlgn="auto" latinLnBrk="0" hangingPunct="1">
              <a:lnSpc>
                <a:spcPts val="206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Relatos</a:t>
            </a:r>
            <a:r>
              <a:rPr kumimoji="0" lang="es-ES" sz="2000" b="0" i="0" u="none" strike="noStrike" kern="1200" cap="none" spc="0" normalizeH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Igualdad y Consumo Responsable</a:t>
            </a:r>
          </a:p>
          <a:p>
            <a:pPr marL="452437" marR="0" lvl="1" indent="0" algn="l" defTabSz="914400" rtl="0" eaLnBrk="1" fontAlgn="auto" latinLnBrk="0" hangingPunct="1">
              <a:lnSpc>
                <a:spcPts val="206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s-ES" sz="2000" dirty="0">
              <a:solidFill>
                <a:srgbClr val="646464"/>
              </a:solidFill>
              <a:latin typeface="Arial" charset="0"/>
              <a:ea typeface="Arial" charset="0"/>
              <a:cs typeface="Arial" charset="0"/>
            </a:endParaRPr>
          </a:p>
          <a:p>
            <a:pPr marL="193675" marR="0" lvl="0" indent="-193675" algn="l" defTabSz="914400" rtl="0" eaLnBrk="1" fontAlgn="auto" latinLnBrk="0" hangingPunct="1">
              <a:lnSpc>
                <a:spcPts val="206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00C0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Materiales didácticos para el aula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500C0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851880"/>
              </p:ext>
            </p:extLst>
          </p:nvPr>
        </p:nvGraphicFramePr>
        <p:xfrm>
          <a:off x="325466" y="2011222"/>
          <a:ext cx="6431797" cy="2040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6502">
                  <a:extLst>
                    <a:ext uri="{9D8B030D-6E8A-4147-A177-3AD203B41FA5}">
                      <a16:colId xmlns:a16="http://schemas.microsoft.com/office/drawing/2014/main" val="1888637684"/>
                    </a:ext>
                  </a:extLst>
                </a:gridCol>
                <a:gridCol w="984120">
                  <a:extLst>
                    <a:ext uri="{9D8B030D-6E8A-4147-A177-3AD203B41FA5}">
                      <a16:colId xmlns:a16="http://schemas.microsoft.com/office/drawing/2014/main" val="2414212786"/>
                    </a:ext>
                  </a:extLst>
                </a:gridCol>
                <a:gridCol w="936419">
                  <a:extLst>
                    <a:ext uri="{9D8B030D-6E8A-4147-A177-3AD203B41FA5}">
                      <a16:colId xmlns:a16="http://schemas.microsoft.com/office/drawing/2014/main" val="3296244509"/>
                    </a:ext>
                  </a:extLst>
                </a:gridCol>
                <a:gridCol w="1078361">
                  <a:extLst>
                    <a:ext uri="{9D8B030D-6E8A-4147-A177-3AD203B41FA5}">
                      <a16:colId xmlns:a16="http://schemas.microsoft.com/office/drawing/2014/main" val="1957249090"/>
                    </a:ext>
                  </a:extLst>
                </a:gridCol>
                <a:gridCol w="976395">
                  <a:extLst>
                    <a:ext uri="{9D8B030D-6E8A-4147-A177-3AD203B41FA5}">
                      <a16:colId xmlns:a16="http://schemas.microsoft.com/office/drawing/2014/main" val="3696009282"/>
                    </a:ext>
                  </a:extLst>
                </a:gridCol>
              </a:tblGrid>
              <a:tr h="449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8000" marR="108000" marT="72000" marB="72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bg1"/>
                          </a:solidFill>
                          <a:effectLst/>
                        </a:rPr>
                        <a:t>ARAGÓN</a:t>
                      </a:r>
                      <a:endParaRPr lang="es-ES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8000" marR="108000" marT="72000" marB="72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bg1"/>
                          </a:solidFill>
                          <a:effectLst/>
                        </a:rPr>
                        <a:t>ZARAGOZA</a:t>
                      </a:r>
                      <a:endParaRPr lang="es-ES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8000" marR="108000" marT="72000" marB="72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bg1"/>
                          </a:solidFill>
                          <a:effectLst/>
                        </a:rPr>
                        <a:t>HUESCA</a:t>
                      </a:r>
                      <a:endParaRPr lang="es-ES" sz="1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8000" marR="108000" marT="72000" marB="72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bg1"/>
                          </a:solidFill>
                          <a:effectLst/>
                        </a:rPr>
                        <a:t>TERUEL</a:t>
                      </a:r>
                      <a:endParaRPr lang="es-ES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8000" marR="108000" marT="72000" marB="72000"/>
                </a:tc>
                <a:extLst>
                  <a:ext uri="{0D108BD9-81ED-4DB2-BD59-A6C34878D82A}">
                    <a16:rowId xmlns:a16="http://schemas.microsoft.com/office/drawing/2014/main" val="31361757"/>
                  </a:ext>
                </a:extLst>
              </a:tr>
              <a:tr h="449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CENTROS EDUCATIVOS</a:t>
                      </a:r>
                      <a:endParaRPr lang="es-E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8000" marR="108000" marT="72000" marB="72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2186969"/>
                  </a:ext>
                </a:extLst>
              </a:tr>
              <a:tr h="449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TALLERES IMPARTIDOS</a:t>
                      </a:r>
                      <a:endParaRPr lang="es-E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8000" marR="108000" marT="72000" marB="72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4039202"/>
                  </a:ext>
                </a:extLst>
              </a:tr>
              <a:tr h="449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bg1"/>
                          </a:solidFill>
                          <a:effectLst/>
                        </a:rPr>
                        <a:t>ALUMNOS PARTICIPANTES</a:t>
                      </a:r>
                      <a:endParaRPr lang="es-E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8000" marR="108000" marT="72000" marB="720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3.883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3.168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0802077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147800" y="1605880"/>
            <a:ext cx="5929521" cy="2693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93675" lvl="0" indent="-193675">
              <a:lnSpc>
                <a:spcPts val="2060"/>
              </a:lnSpc>
              <a:spcBef>
                <a:spcPts val="1000"/>
              </a:spcBef>
              <a:buClr>
                <a:srgbClr val="500C0A">
                  <a:lumMod val="90000"/>
                  <a:lumOff val="1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Campaña Educar para un Consumo Responsable</a:t>
            </a:r>
            <a:r>
              <a:rPr lang="es-ES" b="1" dirty="0" smtClean="0">
                <a:solidFill>
                  <a:srgbClr val="500C0A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436" y="1220401"/>
            <a:ext cx="2152412" cy="2464162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956724"/>
              </p:ext>
            </p:extLst>
          </p:nvPr>
        </p:nvGraphicFramePr>
        <p:xfrm>
          <a:off x="7443323" y="3814572"/>
          <a:ext cx="4552638" cy="2905030"/>
        </p:xfrm>
        <a:graphic>
          <a:graphicData uri="http://schemas.openxmlformats.org/drawingml/2006/table">
            <a:tbl>
              <a:tblPr firstRow="1" firstCol="1" bandRow="1"/>
              <a:tblGrid>
                <a:gridCol w="4552638">
                  <a:extLst>
                    <a:ext uri="{9D8B030D-6E8A-4147-A177-3AD203B41FA5}">
                      <a16:colId xmlns:a16="http://schemas.microsoft.com/office/drawing/2014/main" val="997844855"/>
                    </a:ext>
                  </a:extLst>
                </a:gridCol>
              </a:tblGrid>
              <a:tr h="5810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Consumo Responsable y Cambio Climático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990399"/>
                  </a:ext>
                </a:extLst>
              </a:tr>
              <a:tr h="2905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Etiquetado de Alimentos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5552347"/>
                  </a:ext>
                </a:extLst>
              </a:tr>
              <a:tr h="2905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Consumo saludable y autoestima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109972"/>
                  </a:ext>
                </a:extLst>
              </a:tr>
              <a:tr h="2905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Educación Financiera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690176"/>
                  </a:ext>
                </a:extLst>
              </a:tr>
              <a:tr h="2905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Compras seguras por Internet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705019"/>
                  </a:ext>
                </a:extLst>
              </a:tr>
              <a:tr h="5810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Taller de economía circular y consumo responsable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06"/>
                  </a:ext>
                </a:extLst>
              </a:tr>
              <a:tr h="5810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Verdana" panose="020B0604030504040204" pitchFamily="34" charset="0"/>
                        </a:rPr>
                        <a:t>Taller de consumo de redes sociales y ciudadanía digital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685416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825335" y="251264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4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5619" y="1051365"/>
            <a:ext cx="10100381" cy="594000"/>
          </a:xfrm>
        </p:spPr>
        <p:txBody>
          <a:bodyPr/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www.educacionconsumo.aragon.es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5238"/>
          <a:stretch/>
        </p:blipFill>
        <p:spPr>
          <a:xfrm>
            <a:off x="5073806" y="178468"/>
            <a:ext cx="1010194" cy="9572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19" y="1584872"/>
            <a:ext cx="10690060" cy="89825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9173980" y="2483122"/>
            <a:ext cx="27282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2000" dirty="0" smtClean="0"/>
          </a:p>
          <a:p>
            <a:pPr algn="ctr"/>
            <a:r>
              <a:rPr lang="es-ES" sz="2000" dirty="0" smtClean="0"/>
              <a:t>Portal </a:t>
            </a:r>
            <a:r>
              <a:rPr lang="es-ES" sz="2000" dirty="0"/>
              <a:t>dinámico, adaptado a las necesidades y circunstancias sociales, transversal y de amplio espectro con los temas de consumo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46" y="2511756"/>
            <a:ext cx="636232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1"/>
          <p:cNvSpPr>
            <a:spLocks noGrp="1"/>
          </p:cNvSpPr>
          <p:nvPr>
            <p:ph type="body" sz="quarter" idx="10"/>
          </p:nvPr>
        </p:nvSpPr>
        <p:spPr>
          <a:xfrm>
            <a:off x="1950375" y="4349560"/>
            <a:ext cx="9279600" cy="1347035"/>
          </a:xfrm>
        </p:spPr>
        <p:txBody>
          <a:bodyPr/>
          <a:lstStyle/>
          <a:p>
            <a:r>
              <a:rPr lang="es-ES" sz="2400" dirty="0" smtClean="0"/>
              <a:t>Red </a:t>
            </a:r>
            <a:r>
              <a:rPr lang="es-ES" sz="2400" dirty="0"/>
              <a:t>de Oficinas de Información al </a:t>
            </a:r>
            <a:r>
              <a:rPr lang="es-ES" sz="2400" dirty="0" smtClean="0"/>
              <a:t>Consumidor, Asociaciones </a:t>
            </a:r>
            <a:r>
              <a:rPr lang="es-ES" sz="2400" dirty="0"/>
              <a:t>de </a:t>
            </a:r>
            <a:r>
              <a:rPr lang="es-ES" sz="2400" dirty="0" smtClean="0"/>
              <a:t>Consumidores y Usuarios y Dirección General de Protección de Consumidores </a:t>
            </a:r>
            <a:r>
              <a:rPr lang="es-ES" sz="2400" smtClean="0"/>
              <a:t>y Usuarios</a:t>
            </a:r>
            <a:endParaRPr lang="es-ES" sz="2400" dirty="0"/>
          </a:p>
          <a:p>
            <a:endParaRPr lang="es-ES_tradnl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5400" dirty="0" smtClean="0"/>
              <a:t>2. Atención al consumidor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00556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119225" y="527548"/>
            <a:ext cx="9720000" cy="594000"/>
          </a:xfrm>
        </p:spPr>
        <p:txBody>
          <a:bodyPr>
            <a:normAutofit/>
          </a:bodyPr>
          <a:lstStyle/>
          <a:p>
            <a:r>
              <a:rPr lang="es-ES_tradnl" dirty="0" smtClean="0"/>
              <a:t>Trabajo en red</a:t>
            </a:r>
            <a:endParaRPr lang="es-ES_tradnl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14300" y="2398208"/>
            <a:ext cx="11363325" cy="3249264"/>
          </a:xfrm>
          <a:prstGeom prst="rect">
            <a:avLst/>
          </a:prstGeom>
        </p:spPr>
        <p:txBody>
          <a:bodyPr wrap="square" lIns="0" tIns="90000" rIns="0" bIns="90000" numCol="1" spcCol="18000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700" lvl="1" indent="-342900">
              <a:lnSpc>
                <a:spcPct val="100000"/>
              </a:lnSpc>
              <a:spcBef>
                <a:spcPts val="2400"/>
              </a:spcBef>
              <a:buClr>
                <a:schemeClr val="accent1">
                  <a:lumMod val="90000"/>
                  <a:lumOff val="10000"/>
                </a:schemeClr>
              </a:buClr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35 Oficinas Municipales y Comarcales de Información al Consumidor, </a:t>
            </a:r>
          </a:p>
          <a:p>
            <a:pPr marL="1028700" lvl="1" indent="-342900">
              <a:lnSpc>
                <a:spcPct val="100000"/>
              </a:lnSpc>
              <a:spcBef>
                <a:spcPts val="2400"/>
              </a:spcBef>
              <a:buClr>
                <a:schemeClr val="accent1">
                  <a:lumMod val="90000"/>
                  <a:lumOff val="10000"/>
                </a:schemeClr>
              </a:buClr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12 Asociaciones de Consumidores aragonesas</a:t>
            </a:r>
            <a:endParaRPr lang="es-ES" altLang="es-ES" dirty="0" smtClean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1028700" lvl="1" indent="-342900">
              <a:lnSpc>
                <a:spcPct val="100000"/>
              </a:lnSpc>
              <a:spcBef>
                <a:spcPts val="2400"/>
              </a:spcBef>
              <a:buClr>
                <a:schemeClr val="accent1">
                  <a:lumMod val="90000"/>
                  <a:lumOff val="10000"/>
                </a:schemeClr>
              </a:buClr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Dirección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General,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Servicios Provinciales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y Junta Arbitral de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Consumo</a:t>
            </a:r>
            <a:endParaRPr lang="es-ES" sz="1600" dirty="0" smtClean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2400"/>
              </a:spcBef>
              <a:buClr>
                <a:schemeClr val="accent1">
                  <a:lumMod val="90000"/>
                  <a:lumOff val="10000"/>
                </a:schemeClr>
              </a:buClr>
              <a:buNone/>
            </a:pP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		Atención al consumidor unificada</a:t>
            </a:r>
            <a:endParaRPr lang="es-ES" sz="24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457450" lvl="5" indent="-176213">
              <a:lnSpc>
                <a:spcPts val="2060"/>
              </a:lnSpc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Boletines RAIC</a:t>
            </a:r>
          </a:p>
          <a:p>
            <a:pPr marL="2457450" lvl="5" indent="-176213">
              <a:lnSpc>
                <a:spcPts val="2060"/>
              </a:lnSpc>
              <a:buFont typeface="Wingdings" panose="05000000000000000000" pitchFamily="2" charset="2"/>
              <a:buChar char="§"/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Itinerarios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81050" y="1320525"/>
            <a:ext cx="10696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RAIC. Red Aragonesa de Información al Consumidor</a:t>
            </a:r>
          </a:p>
          <a:p>
            <a:pPr marL="0" lvl="1"/>
            <a:r>
              <a:rPr lang="es-E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	vertebración </a:t>
            </a:r>
            <a:r>
              <a:rPr lang="es-E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e igualdad de derechos en toda la </a:t>
            </a:r>
            <a:r>
              <a:rPr lang="es-E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comunidad</a:t>
            </a:r>
            <a:endParaRPr lang="es-ES" sz="2000" dirty="0">
              <a:solidFill>
                <a:schemeClr val="accent1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160856" y="454404"/>
            <a:ext cx="8631423" cy="594000"/>
          </a:xfrm>
        </p:spPr>
        <p:txBody>
          <a:bodyPr>
            <a:normAutofit/>
          </a:bodyPr>
          <a:lstStyle/>
          <a:p>
            <a:r>
              <a:rPr lang="es-ES_tradnl" dirty="0" smtClean="0"/>
              <a:t>Atenciones red 2022</a:t>
            </a:r>
            <a:endParaRPr lang="es-ES_tradnl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572275"/>
              </p:ext>
            </p:extLst>
          </p:nvPr>
        </p:nvGraphicFramePr>
        <p:xfrm>
          <a:off x="524656" y="1285800"/>
          <a:ext cx="4809344" cy="3116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3819">
                  <a:extLst>
                    <a:ext uri="{9D8B030D-6E8A-4147-A177-3AD203B41FA5}">
                      <a16:colId xmlns:a16="http://schemas.microsoft.com/office/drawing/2014/main" val="880320580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472144518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1662341640"/>
                    </a:ext>
                  </a:extLst>
                </a:gridCol>
              </a:tblGrid>
              <a:tr h="51462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Sectores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Nº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%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765569"/>
                  </a:ext>
                </a:extLst>
              </a:tr>
              <a:tr h="5217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/>
                        <a:t>Energía eléctrica y</a:t>
                      </a:r>
                      <a:r>
                        <a:rPr lang="es-ES" sz="2000" baseline="0" dirty="0" smtClean="0"/>
                        <a:t> </a:t>
                      </a:r>
                      <a:r>
                        <a:rPr lang="es-ES" sz="2000" dirty="0" smtClean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7.363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23,68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034723"/>
                  </a:ext>
                </a:extLst>
              </a:tr>
              <a:tr h="521767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Telecomunicaciones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5.570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17,91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821160"/>
                  </a:ext>
                </a:extLst>
              </a:tr>
              <a:tr h="5217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/>
                        <a:t>Bancos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3.247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10,44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181513"/>
                  </a:ext>
                </a:extLst>
              </a:tr>
              <a:tr h="444279">
                <a:tc>
                  <a:txBody>
                    <a:bodyPr/>
                    <a:lstStyle/>
                    <a:p>
                      <a:r>
                        <a:rPr lang="es-ES" dirty="0" smtClean="0"/>
                        <a:t>……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951903"/>
                  </a:ext>
                </a:extLst>
              </a:tr>
              <a:tr h="521767">
                <a:tc>
                  <a:txBody>
                    <a:bodyPr/>
                    <a:lstStyle/>
                    <a:p>
                      <a:pPr algn="r"/>
                      <a:r>
                        <a:rPr lang="es-ES" sz="3200" b="1" dirty="0" smtClean="0">
                          <a:solidFill>
                            <a:srgbClr val="500C0A"/>
                          </a:solidFill>
                        </a:rPr>
                        <a:t>TOTAL</a:t>
                      </a:r>
                      <a:endParaRPr lang="es-ES" sz="3200" b="1" dirty="0">
                        <a:solidFill>
                          <a:srgbClr val="500C0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b="1" dirty="0" smtClean="0">
                          <a:solidFill>
                            <a:srgbClr val="500C0A"/>
                          </a:solidFill>
                        </a:rPr>
                        <a:t>31.094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" sz="2400" b="1" dirty="0">
                        <a:solidFill>
                          <a:srgbClr val="500C0A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462583"/>
                  </a:ext>
                </a:extLst>
              </a:tr>
            </a:tbl>
          </a:graphicData>
        </a:graphic>
      </p:graphicFrame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476567" y="1725587"/>
            <a:ext cx="46626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Char char="→"/>
            </a:pPr>
            <a:r>
              <a:rPr lang="es-ES" altLang="es-ES" sz="1800" b="1" i="1" dirty="0">
                <a:solidFill>
                  <a:srgbClr val="500C0A"/>
                </a:solidFill>
              </a:rPr>
              <a:t>tarifas/mercado libre y </a:t>
            </a:r>
            <a:r>
              <a:rPr lang="es-ES" altLang="es-ES" sz="1800" b="1" i="1" dirty="0" smtClean="0">
                <a:solidFill>
                  <a:srgbClr val="500C0A"/>
                </a:solidFill>
              </a:rPr>
              <a:t>regulado/coste tope gas/retrasos </a:t>
            </a:r>
            <a:r>
              <a:rPr lang="es-ES" altLang="es-ES" sz="1800" b="1" i="1" dirty="0">
                <a:solidFill>
                  <a:srgbClr val="500C0A"/>
                </a:solidFill>
              </a:rPr>
              <a:t>en la </a:t>
            </a:r>
            <a:r>
              <a:rPr lang="es-ES" altLang="es-ES" sz="1800" b="1" i="1" dirty="0" smtClean="0">
                <a:solidFill>
                  <a:srgbClr val="500C0A"/>
                </a:solidFill>
              </a:rPr>
              <a:t>facturación</a:t>
            </a:r>
          </a:p>
        </p:txBody>
      </p:sp>
      <p:sp>
        <p:nvSpPr>
          <p:cNvPr id="2" name="Elipse 1"/>
          <p:cNvSpPr/>
          <p:nvPr/>
        </p:nvSpPr>
        <p:spPr>
          <a:xfrm>
            <a:off x="4235661" y="1624696"/>
            <a:ext cx="1313202" cy="132397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2" name="Picture 4" descr="Comarcas &gt; Contactos &gt; Oficina Deportiva de Apoyo a Municipios y Comarcas &gt;  In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279" y="152443"/>
            <a:ext cx="2089866" cy="277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7977"/>
          <a:stretch/>
        </p:blipFill>
        <p:spPr>
          <a:xfrm>
            <a:off x="2067462" y="4931728"/>
            <a:ext cx="1800000" cy="165641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6443753" y="3840270"/>
            <a:ext cx="5207503" cy="2785035"/>
            <a:chOff x="5612416" y="3973944"/>
            <a:chExt cx="5207503" cy="2785035"/>
          </a:xfrm>
        </p:grpSpPr>
        <p:sp>
          <p:nvSpPr>
            <p:cNvPr id="6" name="Text Placeholder 2"/>
            <p:cNvSpPr txBox="1">
              <a:spLocks/>
            </p:cNvSpPr>
            <p:nvPr/>
          </p:nvSpPr>
          <p:spPr>
            <a:xfrm>
              <a:off x="5612416" y="3973944"/>
              <a:ext cx="3492369" cy="278503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90000" rIns="0" bIns="90000" numCol="1" spcCol="180000" anchor="ctr" anchorCtr="0">
              <a:spAutoFit/>
            </a:bodyPr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l" defTabSz="914400" rtl="0" eaLnBrk="1" fontAlgn="auto" latinLnBrk="0" hangingPunct="1">
                <a:lnSpc>
                  <a:spcPts val="206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00C0A">
                    <a:lumMod val="90000"/>
                    <a:lumOff val="10000"/>
                  </a:srgbClr>
                </a:buClr>
                <a:buSzTx/>
                <a:tabLst/>
                <a:defRPr/>
              </a:pPr>
              <a:r>
                <a:rPr kumimoji="0" lang="es-E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00C0A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	Perfil: </a:t>
              </a:r>
              <a:endPara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500C0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  <a:p>
              <a:pPr marL="265113" marR="0" lvl="1" indent="-176213" algn="l" defTabSz="914400" rtl="0" eaLnBrk="1" fontAlgn="auto" latinLnBrk="0" hangingPunct="1">
                <a:lnSpc>
                  <a:spcPts val="206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defRPr/>
              </a:pPr>
              <a:r>
                <a:rPr kumimoji="0" lang="es-E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Mujer</a:t>
              </a:r>
            </a:p>
            <a:p>
              <a:pPr marL="265113" marR="0" lvl="1" indent="-176213" algn="l" defTabSz="914400" rtl="0" eaLnBrk="1" fontAlgn="auto" latinLnBrk="0" hangingPunct="1">
                <a:lnSpc>
                  <a:spcPts val="206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defRPr/>
              </a:pPr>
              <a:r>
                <a:rPr lang="es-ES" sz="2000" dirty="0" smtClean="0">
                  <a:solidFill>
                    <a:srgbClr val="646464"/>
                  </a:solidFill>
                  <a:latin typeface="Arial" charset="0"/>
                  <a:ea typeface="Arial" charset="0"/>
                  <a:cs typeface="Arial" charset="0"/>
                </a:rPr>
                <a:t>40-52 años</a:t>
              </a:r>
            </a:p>
            <a:p>
              <a:pPr marL="265113" marR="0" lvl="1" indent="-176213" algn="l" defTabSz="914400" rtl="0" eaLnBrk="1" fontAlgn="auto" latinLnBrk="0" hangingPunct="1">
                <a:lnSpc>
                  <a:spcPts val="206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defRPr/>
              </a:pPr>
              <a:r>
                <a:rPr kumimoji="0" lang="es-E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Por teléfono</a:t>
              </a:r>
              <a:endParaRPr kumimoji="0" lang="es-ES" sz="2000" b="0" i="0" u="none" strike="noStrike" kern="1200" cap="none" spc="0" normalizeH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  <a:p>
              <a:pPr marL="265113" marR="0" lvl="1" indent="-176213" algn="l" defTabSz="914400" rtl="0" eaLnBrk="1" fontAlgn="auto" latinLnBrk="0" hangingPunct="1">
                <a:lnSpc>
                  <a:spcPts val="206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defRPr/>
              </a:pPr>
              <a:r>
                <a:rPr lang="es-ES" sz="2000" dirty="0" smtClean="0">
                  <a:solidFill>
                    <a:srgbClr val="646464"/>
                  </a:solidFill>
                  <a:latin typeface="Arial" charset="0"/>
                  <a:ea typeface="Arial" charset="0"/>
                  <a:cs typeface="Arial" charset="0"/>
                </a:rPr>
                <a:t>Consulta</a:t>
              </a:r>
            </a:p>
            <a:p>
              <a:pPr marL="265113" marR="0" lvl="1" indent="-176213" algn="l" defTabSz="914400" rtl="0" eaLnBrk="1" fontAlgn="auto" latinLnBrk="0" hangingPunct="1">
                <a:lnSpc>
                  <a:spcPts val="206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defRPr/>
              </a:pPr>
              <a:r>
                <a:rPr kumimoji="0" lang="es-E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Información general</a:t>
              </a:r>
            </a:p>
            <a:p>
              <a:pPr marL="265113" marR="0" lvl="1" indent="-176213" algn="l" defTabSz="914400" rtl="0" eaLnBrk="1" fontAlgn="auto" latinLnBrk="0" hangingPunct="1">
                <a:lnSpc>
                  <a:spcPts val="206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defRPr/>
              </a:pPr>
              <a:r>
                <a:rPr lang="es-ES" sz="2000" dirty="0" smtClean="0">
                  <a:solidFill>
                    <a:srgbClr val="646464"/>
                  </a:solidFill>
                  <a:latin typeface="Arial" charset="0"/>
                  <a:ea typeface="Arial" charset="0"/>
                  <a:cs typeface="Arial" charset="0"/>
                </a:rPr>
                <a:t>Energía</a:t>
              </a:r>
            </a:p>
            <a:p>
              <a:pPr marL="265113" marR="0" lvl="1" indent="-176213" algn="l" defTabSz="914400" rtl="0" eaLnBrk="1" fontAlgn="auto" latinLnBrk="0" hangingPunct="1">
                <a:lnSpc>
                  <a:spcPts val="206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defRPr/>
              </a:pPr>
              <a:r>
                <a:rPr kumimoji="0" lang="es-E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46464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Información/</a:t>
              </a:r>
              <a:r>
                <a:rPr lang="es-ES" sz="2000" dirty="0" smtClean="0">
                  <a:solidFill>
                    <a:srgbClr val="646464"/>
                  </a:solidFill>
                  <a:latin typeface="Arial" charset="0"/>
                  <a:ea typeface="Arial" charset="0"/>
                  <a:cs typeface="Arial" charset="0"/>
                </a:rPr>
                <a:t>Resolución</a:t>
              </a:r>
              <a:endPara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41854" y="3973944"/>
              <a:ext cx="2078065" cy="278503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</p:grpSp>
      <p:sp>
        <p:nvSpPr>
          <p:cNvPr id="10" name="CuadroTexto 9"/>
          <p:cNvSpPr txBox="1"/>
          <p:nvPr/>
        </p:nvSpPr>
        <p:spPr>
          <a:xfrm>
            <a:off x="5476567" y="2955871"/>
            <a:ext cx="655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→"/>
            </a:pPr>
            <a:r>
              <a:rPr lang="es-ES" altLang="es-ES" b="1" i="1" dirty="0">
                <a:solidFill>
                  <a:srgbClr val="500C0A"/>
                </a:solidFill>
              </a:rPr>
              <a:t>comisiones bancarias, préstamos </a:t>
            </a:r>
            <a:r>
              <a:rPr lang="es-ES" altLang="es-ES" b="1" i="1" dirty="0" smtClean="0">
                <a:solidFill>
                  <a:srgbClr val="500C0A"/>
                </a:solidFill>
              </a:rPr>
              <a:t>hipotecarios, </a:t>
            </a:r>
            <a:r>
              <a:rPr lang="es-ES" altLang="es-ES" b="1" i="1" dirty="0">
                <a:solidFill>
                  <a:srgbClr val="500C0A"/>
                </a:solidFill>
              </a:rPr>
              <a:t>tipos de </a:t>
            </a:r>
            <a:r>
              <a:rPr lang="es-ES" altLang="es-ES" b="1" i="1" dirty="0" smtClean="0">
                <a:solidFill>
                  <a:srgbClr val="500C0A"/>
                </a:solidFill>
              </a:rPr>
              <a:t>interés</a:t>
            </a:r>
            <a:endParaRPr lang="es-ES" altLang="es-ES" b="1" i="1" dirty="0">
              <a:solidFill>
                <a:srgbClr val="500C0A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476567" y="2371918"/>
            <a:ext cx="5954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→"/>
            </a:pPr>
            <a:r>
              <a:rPr lang="es-ES" altLang="es-ES" b="1" i="1" dirty="0" smtClean="0">
                <a:solidFill>
                  <a:srgbClr val="500C0A"/>
                </a:solidFill>
              </a:rPr>
              <a:t>contratación en telefonía e Internet, </a:t>
            </a:r>
          </a:p>
          <a:p>
            <a:r>
              <a:rPr lang="es-ES" altLang="es-ES" b="1" i="1" dirty="0">
                <a:solidFill>
                  <a:srgbClr val="500C0A"/>
                </a:solidFill>
              </a:rPr>
              <a:t> </a:t>
            </a:r>
            <a:r>
              <a:rPr lang="es-ES" altLang="es-ES" b="1" i="1" dirty="0" smtClean="0">
                <a:solidFill>
                  <a:srgbClr val="500C0A"/>
                </a:solidFill>
              </a:rPr>
              <a:t>     portabilidades</a:t>
            </a:r>
            <a:endParaRPr lang="es-ES" altLang="es-ES" b="1" i="1" dirty="0">
              <a:solidFill>
                <a:srgbClr val="500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119225" y="539999"/>
            <a:ext cx="9720000" cy="594000"/>
          </a:xfrm>
        </p:spPr>
        <p:txBody>
          <a:bodyPr>
            <a:normAutofit/>
          </a:bodyPr>
          <a:lstStyle/>
          <a:p>
            <a:r>
              <a:rPr lang="es-ES_tradnl" dirty="0" smtClean="0"/>
              <a:t>Atenciones red 2022</a:t>
            </a:r>
            <a:endParaRPr lang="es-ES_tradnl" dirty="0"/>
          </a:p>
        </p:txBody>
      </p:sp>
      <p:sp>
        <p:nvSpPr>
          <p:cNvPr id="8" name="Marcador de texto 18"/>
          <p:cNvSpPr>
            <a:spLocks noGrp="1"/>
          </p:cNvSpPr>
          <p:nvPr>
            <p:ph type="body" sz="quarter" idx="10"/>
          </p:nvPr>
        </p:nvSpPr>
        <p:spPr>
          <a:xfrm>
            <a:off x="1119225" y="1216331"/>
            <a:ext cx="2957475" cy="380944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rgbClr val="A6A6A6"/>
                </a:solidFill>
              </a:rPr>
              <a:t> </a:t>
            </a:r>
            <a:r>
              <a:rPr lang="es-ES" sz="2400" dirty="0" smtClean="0">
                <a:solidFill>
                  <a:srgbClr val="A6A6A6"/>
                </a:solidFill>
              </a:rPr>
              <a:t> Tipo de atención</a:t>
            </a:r>
            <a:endParaRPr lang="es-ES" sz="2400" dirty="0">
              <a:solidFill>
                <a:srgbClr val="A6A6A6"/>
              </a:solidFill>
            </a:endParaRPr>
          </a:p>
        </p:txBody>
      </p:sp>
      <p:graphicFrame>
        <p:nvGraphicFramePr>
          <p:cNvPr id="7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911148"/>
              </p:ext>
            </p:extLst>
          </p:nvPr>
        </p:nvGraphicFramePr>
        <p:xfrm>
          <a:off x="277713" y="3851066"/>
          <a:ext cx="4494311" cy="3929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4" descr="Comarcas &gt; Contactos &gt; Oficina Deportiva de Apoyo a Municipios y Comarcas &gt;  Inic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581" y="76723"/>
            <a:ext cx="2019288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154621"/>
              </p:ext>
            </p:extLst>
          </p:nvPr>
        </p:nvGraphicFramePr>
        <p:xfrm>
          <a:off x="-348286" y="1725390"/>
          <a:ext cx="6562725" cy="352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" name="Gráfico" r:id="rId6" imgW="6534192" imgH="3524269" progId="MSGraph.Chart.8">
                  <p:embed/>
                </p:oleObj>
              </mc:Choice>
              <mc:Fallback>
                <p:oleObj name="Gráfico" r:id="rId6" imgW="6534192" imgH="3524269" progId="MSGraph.Char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348286" y="1725390"/>
                        <a:ext cx="6562725" cy="352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050978"/>
              </p:ext>
            </p:extLst>
          </p:nvPr>
        </p:nvGraphicFramePr>
        <p:xfrm>
          <a:off x="5434663" y="3220814"/>
          <a:ext cx="7042150" cy="345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" name="Gráfico" r:id="rId8" imgW="7048506" imgH="3457603" progId="MSGraph.Chart.8">
                  <p:embed/>
                </p:oleObj>
              </mc:Choice>
              <mc:Fallback>
                <p:oleObj name="Gráfico" r:id="rId8" imgW="7048506" imgH="3457603" progId="MSGraph.Chart.8">
                  <p:embed/>
                  <p:pic>
                    <p:nvPicPr>
                      <p:cNvPr id="3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4663" y="3220814"/>
                        <a:ext cx="7042150" cy="345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Marcador de texto 18"/>
          <p:cNvSpPr txBox="1">
            <a:spLocks/>
          </p:cNvSpPr>
          <p:nvPr/>
        </p:nvSpPr>
        <p:spPr>
          <a:xfrm>
            <a:off x="7662900" y="2706849"/>
            <a:ext cx="2938425" cy="380944"/>
          </a:xfrm>
          <a:prstGeom prst="rect">
            <a:avLst/>
          </a:prstGeom>
        </p:spPr>
        <p:txBody>
          <a:bodyPr vert="horz" lIns="0" tIns="36000" rIns="0" bIns="36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smtClean="0">
                <a:solidFill>
                  <a:srgbClr val="A6A6A6"/>
                </a:solidFill>
              </a:rPr>
              <a:t> Motivo de atención</a:t>
            </a:r>
            <a:endParaRPr lang="es-ES" sz="2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9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oj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11229</TotalTime>
  <Words>906</Words>
  <Application>Microsoft Office PowerPoint</Application>
  <PresentationFormat>Panorámica</PresentationFormat>
  <Paragraphs>324</Paragraphs>
  <Slides>24</Slides>
  <Notes>23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6" baseType="lpstr">
      <vt:lpstr>Arial</vt:lpstr>
      <vt:lpstr>Arial</vt:lpstr>
      <vt:lpstr>Arial Black</vt:lpstr>
      <vt:lpstr>Calibri</vt:lpstr>
      <vt:lpstr>Calibri Light</vt:lpstr>
      <vt:lpstr>Helvetica</vt:lpstr>
      <vt:lpstr>Lato</vt:lpstr>
      <vt:lpstr>Times New Roman</vt:lpstr>
      <vt:lpstr>Verdana</vt:lpstr>
      <vt:lpstr>Wingdings</vt:lpstr>
      <vt:lpstr>Office Theme</vt:lpstr>
      <vt:lpstr>Gráfico</vt:lpstr>
      <vt:lpstr>Día Mundial de los Derechos del  Consumidor 2023</vt:lpstr>
      <vt:lpstr>1. INFORMACIÓN, FORMACIÓN Y EDUCACIÓN</vt:lpstr>
      <vt:lpstr>Formación en Consumo</vt:lpstr>
      <vt:lpstr>Educación del Consumidor</vt:lpstr>
      <vt:lpstr>www.educacionconsumo.aragon.es</vt:lpstr>
      <vt:lpstr>2. Atención al consumidor</vt:lpstr>
      <vt:lpstr>Trabajo en red</vt:lpstr>
      <vt:lpstr>Atenciones red 2022</vt:lpstr>
      <vt:lpstr>Atenciones red 2022</vt:lpstr>
      <vt:lpstr>Atenciones en 2022 ConsumoAragón</vt:lpstr>
      <vt:lpstr>Atenciones en 2022 ConsumoAragón</vt:lpstr>
      <vt:lpstr>Presencia en Internet y Redes Sociales</vt:lpstr>
      <vt:lpstr>3. Junta Arbitral de Consumo  de Aragón</vt:lpstr>
      <vt:lpstr>Junta Arbitral de Consumo de Aragón</vt:lpstr>
      <vt:lpstr>4. Reclamaciones y denuncias</vt:lpstr>
      <vt:lpstr>Reclamaciones y denuncias en 2022</vt:lpstr>
      <vt:lpstr> PROCEDIMIENTOS:  Reclamaciones, denuncias, arbitrajes de consumo</vt:lpstr>
      <vt:lpstr>5. Supervisión de Mercado</vt:lpstr>
      <vt:lpstr>Supervisión de mercado</vt:lpstr>
      <vt:lpstr>Campañas de Inspección 2022</vt:lpstr>
      <vt:lpstr>Campañas de Inspección 2022</vt:lpstr>
      <vt:lpstr>Productos alertados en 2022</vt:lpstr>
      <vt:lpstr>Productos intervenidos en 2022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Maite Garcia</cp:lastModifiedBy>
  <cp:revision>797</cp:revision>
  <cp:lastPrinted>2023-03-08T10:26:21Z</cp:lastPrinted>
  <dcterms:created xsi:type="dcterms:W3CDTF">2015-10-16T11:25:49Z</dcterms:created>
  <dcterms:modified xsi:type="dcterms:W3CDTF">2023-03-08T10:28:55Z</dcterms:modified>
  <cp:category/>
</cp:coreProperties>
</file>